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546673B-27FB-4B73-AD40-52ADE37E860B}" type="datetime1">
              <a:rPr lang="tr-TR" smtClean="0">
                <a:solidFill>
                  <a:prstClr val="black">
                    <a:tint val="75000"/>
                  </a:prstClr>
                </a:solidFill>
              </a:rPr>
              <a:pPr/>
              <a:t>11.10.2024</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73427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4C4DAC2-1C69-4E68-8F40-52EE25EA79E1}" type="datetime1">
              <a:rPr lang="tr-TR" smtClean="0">
                <a:solidFill>
                  <a:prstClr val="black">
                    <a:tint val="75000"/>
                  </a:prstClr>
                </a:solidFill>
              </a:rPr>
              <a:pPr/>
              <a:t>11.10.2024</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33480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35BE40A-71AE-4627-B612-12CA7B65896B}" type="datetime1">
              <a:rPr lang="tr-TR" smtClean="0">
                <a:solidFill>
                  <a:prstClr val="black">
                    <a:tint val="75000"/>
                  </a:prstClr>
                </a:solidFill>
              </a:rPr>
              <a:pPr/>
              <a:t>11.10.2024</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317856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C479D2F1-C88C-4927-BFC9-15206BE43A25}" type="datetimeFigureOut">
              <a:rPr lang="tr-TR">
                <a:solidFill>
                  <a:prstClr val="white">
                    <a:tint val="75000"/>
                  </a:prstClr>
                </a:solidFill>
              </a:rPr>
              <a:pPr>
                <a:defRPr/>
              </a:pPr>
              <a:t>11.10.2024</a:t>
            </a:fld>
            <a:endParaRPr lang="tr-TR">
              <a:solidFill>
                <a:prstClr val="white">
                  <a:tint val="75000"/>
                </a:prst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prstClr val="white">
                  <a:tint val="75000"/>
                </a:prst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3DD75334-78A0-4B36-BC44-33BB7D7C1EBF}" type="slidenum">
              <a:rPr lang="tr-TR">
                <a:solidFill>
                  <a:prstClr val="white">
                    <a:tint val="75000"/>
                  </a:prstClr>
                </a:solidFill>
              </a:rPr>
              <a:pPr>
                <a:defRPr/>
              </a:pPr>
              <a:t>‹#›</a:t>
            </a:fld>
            <a:endParaRPr lang="tr-TR">
              <a:solidFill>
                <a:prstClr val="white">
                  <a:tint val="75000"/>
                </a:prstClr>
              </a:solidFill>
            </a:endParaRPr>
          </a:p>
        </p:txBody>
      </p:sp>
    </p:spTree>
    <p:extLst>
      <p:ext uri="{BB962C8B-B14F-4D97-AF65-F5344CB8AC3E}">
        <p14:creationId xmlns:p14="http://schemas.microsoft.com/office/powerpoint/2010/main" val="2496438295"/>
      </p:ext>
    </p:extLst>
  </p:cSld>
  <p:clrMapOvr>
    <a:masterClrMapping/>
  </p:clrMapOvr>
  <p:transition>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553E72CC-EAC3-4B6A-A0D6-0870C5FFAA0C}" type="datetimeFigureOut">
              <a:rPr lang="tr-TR">
                <a:solidFill>
                  <a:prstClr val="white">
                    <a:tint val="75000"/>
                  </a:prstClr>
                </a:solidFill>
              </a:rPr>
              <a:pPr>
                <a:defRPr/>
              </a:pPr>
              <a:t>11.10.2024</a:t>
            </a:fld>
            <a:endParaRPr lang="tr-TR">
              <a:solidFill>
                <a:prstClr val="white">
                  <a:tint val="75000"/>
                </a:prst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prstClr val="white">
                  <a:tint val="75000"/>
                </a:prst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9586D168-C979-4F58-A42F-1A56CF642B80}" type="slidenum">
              <a:rPr lang="tr-TR">
                <a:solidFill>
                  <a:prstClr val="white">
                    <a:tint val="75000"/>
                  </a:prstClr>
                </a:solidFill>
              </a:rPr>
              <a:pPr>
                <a:defRPr/>
              </a:pPr>
              <a:t>‹#›</a:t>
            </a:fld>
            <a:endParaRPr lang="tr-TR">
              <a:solidFill>
                <a:prstClr val="white">
                  <a:tint val="75000"/>
                </a:prstClr>
              </a:solidFill>
            </a:endParaRPr>
          </a:p>
        </p:txBody>
      </p:sp>
    </p:spTree>
    <p:extLst>
      <p:ext uri="{BB962C8B-B14F-4D97-AF65-F5344CB8AC3E}">
        <p14:creationId xmlns:p14="http://schemas.microsoft.com/office/powerpoint/2010/main" val="280771091"/>
      </p:ext>
    </p:extLst>
  </p:cSld>
  <p:clrMapOvr>
    <a:masterClrMapping/>
  </p:clrMapOvr>
  <p:transition>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0A8C5759-1518-4555-B417-A7BAEB8A4B6B}" type="datetimeFigureOut">
              <a:rPr lang="tr-TR">
                <a:solidFill>
                  <a:prstClr val="white">
                    <a:tint val="75000"/>
                  </a:prstClr>
                </a:solidFill>
              </a:rPr>
              <a:pPr>
                <a:defRPr/>
              </a:pPr>
              <a:t>11.10.2024</a:t>
            </a:fld>
            <a:endParaRPr lang="tr-TR">
              <a:solidFill>
                <a:prstClr val="white">
                  <a:tint val="75000"/>
                </a:prst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prstClr val="white">
                  <a:tint val="75000"/>
                </a:prst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5B7429CD-A8DF-498C-8E52-371992CC8D35}" type="slidenum">
              <a:rPr lang="tr-TR">
                <a:solidFill>
                  <a:prstClr val="white">
                    <a:tint val="75000"/>
                  </a:prstClr>
                </a:solidFill>
              </a:rPr>
              <a:pPr>
                <a:defRPr/>
              </a:pPr>
              <a:t>‹#›</a:t>
            </a:fld>
            <a:endParaRPr lang="tr-TR">
              <a:solidFill>
                <a:prstClr val="white">
                  <a:tint val="75000"/>
                </a:prstClr>
              </a:solidFill>
            </a:endParaRPr>
          </a:p>
        </p:txBody>
      </p:sp>
    </p:spTree>
    <p:extLst>
      <p:ext uri="{BB962C8B-B14F-4D97-AF65-F5344CB8AC3E}">
        <p14:creationId xmlns:p14="http://schemas.microsoft.com/office/powerpoint/2010/main" val="2647401269"/>
      </p:ext>
    </p:extLst>
  </p:cSld>
  <p:clrMapOvr>
    <a:masterClrMapping/>
  </p:clrMapOvr>
  <p:transition>
    <p:wipe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518F800B-4EB8-415E-86F4-00E3F61A2776}" type="datetimeFigureOut">
              <a:rPr lang="tr-TR">
                <a:solidFill>
                  <a:prstClr val="white">
                    <a:tint val="75000"/>
                  </a:prstClr>
                </a:solidFill>
              </a:rPr>
              <a:pPr>
                <a:defRPr/>
              </a:pPr>
              <a:t>11.10.2024</a:t>
            </a:fld>
            <a:endParaRPr lang="tr-TR">
              <a:solidFill>
                <a:prstClr val="white">
                  <a:tint val="75000"/>
                </a:prstClr>
              </a:solidFill>
            </a:endParaRPr>
          </a:p>
        </p:txBody>
      </p:sp>
      <p:sp>
        <p:nvSpPr>
          <p:cNvPr id="6" name="4 Altbilgi Yer Tutucusu"/>
          <p:cNvSpPr>
            <a:spLocks noGrp="1"/>
          </p:cNvSpPr>
          <p:nvPr>
            <p:ph type="ftr" sz="quarter" idx="11"/>
          </p:nvPr>
        </p:nvSpPr>
        <p:spPr/>
        <p:txBody>
          <a:bodyPr/>
          <a:lstStyle>
            <a:lvl1pPr>
              <a:defRPr/>
            </a:lvl1pPr>
          </a:lstStyle>
          <a:p>
            <a:pPr>
              <a:defRPr/>
            </a:pPr>
            <a:endParaRPr lang="tr-TR">
              <a:solidFill>
                <a:prstClr val="white">
                  <a:tint val="75000"/>
                </a:prstClr>
              </a:solidFill>
            </a:endParaRPr>
          </a:p>
        </p:txBody>
      </p:sp>
      <p:sp>
        <p:nvSpPr>
          <p:cNvPr id="7" name="5 Slayt Numarası Yer Tutucusu"/>
          <p:cNvSpPr>
            <a:spLocks noGrp="1"/>
          </p:cNvSpPr>
          <p:nvPr>
            <p:ph type="sldNum" sz="quarter" idx="12"/>
          </p:nvPr>
        </p:nvSpPr>
        <p:spPr/>
        <p:txBody>
          <a:bodyPr/>
          <a:lstStyle>
            <a:lvl1pPr>
              <a:defRPr/>
            </a:lvl1pPr>
          </a:lstStyle>
          <a:p>
            <a:pPr>
              <a:defRPr/>
            </a:pPr>
            <a:fld id="{70239235-83A5-4DB0-A262-AB67803119A3}" type="slidenum">
              <a:rPr lang="tr-TR">
                <a:solidFill>
                  <a:prstClr val="white">
                    <a:tint val="75000"/>
                  </a:prstClr>
                </a:solidFill>
              </a:rPr>
              <a:pPr>
                <a:defRPr/>
              </a:pPr>
              <a:t>‹#›</a:t>
            </a:fld>
            <a:endParaRPr lang="tr-TR">
              <a:solidFill>
                <a:prstClr val="white">
                  <a:tint val="75000"/>
                </a:prstClr>
              </a:solidFill>
            </a:endParaRPr>
          </a:p>
        </p:txBody>
      </p:sp>
    </p:spTree>
    <p:extLst>
      <p:ext uri="{BB962C8B-B14F-4D97-AF65-F5344CB8AC3E}">
        <p14:creationId xmlns:p14="http://schemas.microsoft.com/office/powerpoint/2010/main" val="4266432948"/>
      </p:ext>
    </p:extLst>
  </p:cSld>
  <p:clrMapOvr>
    <a:masterClrMapping/>
  </p:clrMapOvr>
  <p:transition>
    <p:wipe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86057D61-0E16-410C-8C4E-970FEE262A87}" type="datetimeFigureOut">
              <a:rPr lang="tr-TR">
                <a:solidFill>
                  <a:prstClr val="white">
                    <a:tint val="75000"/>
                  </a:prstClr>
                </a:solidFill>
              </a:rPr>
              <a:pPr>
                <a:defRPr/>
              </a:pPr>
              <a:t>11.10.2024</a:t>
            </a:fld>
            <a:endParaRPr lang="tr-TR">
              <a:solidFill>
                <a:prstClr val="white">
                  <a:tint val="75000"/>
                </a:prstClr>
              </a:solidFill>
            </a:endParaRPr>
          </a:p>
        </p:txBody>
      </p:sp>
      <p:sp>
        <p:nvSpPr>
          <p:cNvPr id="8" name="4 Altbilgi Yer Tutucusu"/>
          <p:cNvSpPr>
            <a:spLocks noGrp="1"/>
          </p:cNvSpPr>
          <p:nvPr>
            <p:ph type="ftr" sz="quarter" idx="11"/>
          </p:nvPr>
        </p:nvSpPr>
        <p:spPr/>
        <p:txBody>
          <a:bodyPr/>
          <a:lstStyle>
            <a:lvl1pPr>
              <a:defRPr/>
            </a:lvl1pPr>
          </a:lstStyle>
          <a:p>
            <a:pPr>
              <a:defRPr/>
            </a:pPr>
            <a:endParaRPr lang="tr-TR">
              <a:solidFill>
                <a:prstClr val="white">
                  <a:tint val="75000"/>
                </a:prstClr>
              </a:solidFill>
            </a:endParaRPr>
          </a:p>
        </p:txBody>
      </p:sp>
      <p:sp>
        <p:nvSpPr>
          <p:cNvPr id="9" name="5 Slayt Numarası Yer Tutucusu"/>
          <p:cNvSpPr>
            <a:spLocks noGrp="1"/>
          </p:cNvSpPr>
          <p:nvPr>
            <p:ph type="sldNum" sz="quarter" idx="12"/>
          </p:nvPr>
        </p:nvSpPr>
        <p:spPr/>
        <p:txBody>
          <a:bodyPr/>
          <a:lstStyle>
            <a:lvl1pPr>
              <a:defRPr/>
            </a:lvl1pPr>
          </a:lstStyle>
          <a:p>
            <a:pPr>
              <a:defRPr/>
            </a:pPr>
            <a:fld id="{6BEE0C0E-7061-4CA3-A169-A8BCFC172742}" type="slidenum">
              <a:rPr lang="tr-TR">
                <a:solidFill>
                  <a:prstClr val="white">
                    <a:tint val="75000"/>
                  </a:prstClr>
                </a:solidFill>
              </a:rPr>
              <a:pPr>
                <a:defRPr/>
              </a:pPr>
              <a:t>‹#›</a:t>
            </a:fld>
            <a:endParaRPr lang="tr-TR">
              <a:solidFill>
                <a:prstClr val="white">
                  <a:tint val="75000"/>
                </a:prstClr>
              </a:solidFill>
            </a:endParaRPr>
          </a:p>
        </p:txBody>
      </p:sp>
    </p:spTree>
    <p:extLst>
      <p:ext uri="{BB962C8B-B14F-4D97-AF65-F5344CB8AC3E}">
        <p14:creationId xmlns:p14="http://schemas.microsoft.com/office/powerpoint/2010/main" val="3370835062"/>
      </p:ext>
    </p:extLst>
  </p:cSld>
  <p:clrMapOvr>
    <a:masterClrMapping/>
  </p:clrMapOvr>
  <p:transition>
    <p:wipe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0F65CEF8-23EE-44B9-9AFB-7C150ECD0B5A}" type="datetimeFigureOut">
              <a:rPr lang="tr-TR">
                <a:solidFill>
                  <a:prstClr val="white">
                    <a:tint val="75000"/>
                  </a:prstClr>
                </a:solidFill>
              </a:rPr>
              <a:pPr>
                <a:defRPr/>
              </a:pPr>
              <a:t>11.10.2024</a:t>
            </a:fld>
            <a:endParaRPr lang="tr-TR">
              <a:solidFill>
                <a:prstClr val="white">
                  <a:tint val="75000"/>
                </a:prstClr>
              </a:solidFill>
            </a:endParaRPr>
          </a:p>
        </p:txBody>
      </p:sp>
      <p:sp>
        <p:nvSpPr>
          <p:cNvPr id="4" name="4 Altbilgi Yer Tutucusu"/>
          <p:cNvSpPr>
            <a:spLocks noGrp="1"/>
          </p:cNvSpPr>
          <p:nvPr>
            <p:ph type="ftr" sz="quarter" idx="11"/>
          </p:nvPr>
        </p:nvSpPr>
        <p:spPr/>
        <p:txBody>
          <a:bodyPr/>
          <a:lstStyle>
            <a:lvl1pPr>
              <a:defRPr/>
            </a:lvl1pPr>
          </a:lstStyle>
          <a:p>
            <a:pPr>
              <a:defRPr/>
            </a:pPr>
            <a:endParaRPr lang="tr-TR">
              <a:solidFill>
                <a:prstClr val="white">
                  <a:tint val="75000"/>
                </a:prstClr>
              </a:solidFill>
            </a:endParaRPr>
          </a:p>
        </p:txBody>
      </p:sp>
      <p:sp>
        <p:nvSpPr>
          <p:cNvPr id="5" name="5 Slayt Numarası Yer Tutucusu"/>
          <p:cNvSpPr>
            <a:spLocks noGrp="1"/>
          </p:cNvSpPr>
          <p:nvPr>
            <p:ph type="sldNum" sz="quarter" idx="12"/>
          </p:nvPr>
        </p:nvSpPr>
        <p:spPr/>
        <p:txBody>
          <a:bodyPr/>
          <a:lstStyle>
            <a:lvl1pPr>
              <a:defRPr/>
            </a:lvl1pPr>
          </a:lstStyle>
          <a:p>
            <a:pPr>
              <a:defRPr/>
            </a:pPr>
            <a:fld id="{75C91D3F-7CC5-4DD3-85E1-9D4368A6689A}" type="slidenum">
              <a:rPr lang="tr-TR">
                <a:solidFill>
                  <a:prstClr val="white">
                    <a:tint val="75000"/>
                  </a:prstClr>
                </a:solidFill>
              </a:rPr>
              <a:pPr>
                <a:defRPr/>
              </a:pPr>
              <a:t>‹#›</a:t>
            </a:fld>
            <a:endParaRPr lang="tr-TR">
              <a:solidFill>
                <a:prstClr val="white">
                  <a:tint val="75000"/>
                </a:prstClr>
              </a:solidFill>
            </a:endParaRPr>
          </a:p>
        </p:txBody>
      </p:sp>
    </p:spTree>
    <p:extLst>
      <p:ext uri="{BB962C8B-B14F-4D97-AF65-F5344CB8AC3E}">
        <p14:creationId xmlns:p14="http://schemas.microsoft.com/office/powerpoint/2010/main" val="367575965"/>
      </p:ext>
    </p:extLst>
  </p:cSld>
  <p:clrMapOvr>
    <a:masterClrMapping/>
  </p:clrMapOvr>
  <p:transition>
    <p:wipe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A29D27C3-5051-4015-879F-C16E4FAB9365}" type="datetimeFigureOut">
              <a:rPr lang="tr-TR">
                <a:solidFill>
                  <a:prstClr val="white">
                    <a:tint val="75000"/>
                  </a:prstClr>
                </a:solidFill>
              </a:rPr>
              <a:pPr>
                <a:defRPr/>
              </a:pPr>
              <a:t>11.10.2024</a:t>
            </a:fld>
            <a:endParaRPr lang="tr-TR">
              <a:solidFill>
                <a:prstClr val="white">
                  <a:tint val="75000"/>
                </a:prstClr>
              </a:solidFill>
            </a:endParaRPr>
          </a:p>
        </p:txBody>
      </p:sp>
      <p:sp>
        <p:nvSpPr>
          <p:cNvPr id="3" name="4 Altbilgi Yer Tutucusu"/>
          <p:cNvSpPr>
            <a:spLocks noGrp="1"/>
          </p:cNvSpPr>
          <p:nvPr>
            <p:ph type="ftr" sz="quarter" idx="11"/>
          </p:nvPr>
        </p:nvSpPr>
        <p:spPr/>
        <p:txBody>
          <a:bodyPr/>
          <a:lstStyle>
            <a:lvl1pPr>
              <a:defRPr/>
            </a:lvl1pPr>
          </a:lstStyle>
          <a:p>
            <a:pPr>
              <a:defRPr/>
            </a:pPr>
            <a:endParaRPr lang="tr-TR">
              <a:solidFill>
                <a:prstClr val="white">
                  <a:tint val="75000"/>
                </a:prstClr>
              </a:solidFill>
            </a:endParaRPr>
          </a:p>
        </p:txBody>
      </p:sp>
      <p:sp>
        <p:nvSpPr>
          <p:cNvPr id="4" name="5 Slayt Numarası Yer Tutucusu"/>
          <p:cNvSpPr>
            <a:spLocks noGrp="1"/>
          </p:cNvSpPr>
          <p:nvPr>
            <p:ph type="sldNum" sz="quarter" idx="12"/>
          </p:nvPr>
        </p:nvSpPr>
        <p:spPr/>
        <p:txBody>
          <a:bodyPr/>
          <a:lstStyle>
            <a:lvl1pPr>
              <a:defRPr/>
            </a:lvl1pPr>
          </a:lstStyle>
          <a:p>
            <a:pPr>
              <a:defRPr/>
            </a:pPr>
            <a:fld id="{25A398CD-0989-4452-91B0-6416C37FB94F}" type="slidenum">
              <a:rPr lang="tr-TR">
                <a:solidFill>
                  <a:prstClr val="white">
                    <a:tint val="75000"/>
                  </a:prstClr>
                </a:solidFill>
              </a:rPr>
              <a:pPr>
                <a:defRPr/>
              </a:pPr>
              <a:t>‹#›</a:t>
            </a:fld>
            <a:endParaRPr lang="tr-TR">
              <a:solidFill>
                <a:prstClr val="white">
                  <a:tint val="75000"/>
                </a:prstClr>
              </a:solidFill>
            </a:endParaRPr>
          </a:p>
        </p:txBody>
      </p:sp>
    </p:spTree>
    <p:extLst>
      <p:ext uri="{BB962C8B-B14F-4D97-AF65-F5344CB8AC3E}">
        <p14:creationId xmlns:p14="http://schemas.microsoft.com/office/powerpoint/2010/main" val="4167028530"/>
      </p:ext>
    </p:extLst>
  </p:cSld>
  <p:clrMapOvr>
    <a:masterClrMapping/>
  </p:clrMapOvr>
  <p:transition>
    <p:wipe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422FB2DE-5924-4626-B8A2-3EDAD4F11133}" type="datetimeFigureOut">
              <a:rPr lang="tr-TR">
                <a:solidFill>
                  <a:prstClr val="white">
                    <a:tint val="75000"/>
                  </a:prstClr>
                </a:solidFill>
              </a:rPr>
              <a:pPr>
                <a:defRPr/>
              </a:pPr>
              <a:t>11.10.2024</a:t>
            </a:fld>
            <a:endParaRPr lang="tr-TR">
              <a:solidFill>
                <a:prstClr val="white">
                  <a:tint val="75000"/>
                </a:prstClr>
              </a:solidFill>
            </a:endParaRPr>
          </a:p>
        </p:txBody>
      </p:sp>
      <p:sp>
        <p:nvSpPr>
          <p:cNvPr id="6" name="4 Altbilgi Yer Tutucusu"/>
          <p:cNvSpPr>
            <a:spLocks noGrp="1"/>
          </p:cNvSpPr>
          <p:nvPr>
            <p:ph type="ftr" sz="quarter" idx="11"/>
          </p:nvPr>
        </p:nvSpPr>
        <p:spPr/>
        <p:txBody>
          <a:bodyPr/>
          <a:lstStyle>
            <a:lvl1pPr>
              <a:defRPr/>
            </a:lvl1pPr>
          </a:lstStyle>
          <a:p>
            <a:pPr>
              <a:defRPr/>
            </a:pPr>
            <a:endParaRPr lang="tr-TR">
              <a:solidFill>
                <a:prstClr val="white">
                  <a:tint val="75000"/>
                </a:prstClr>
              </a:solidFill>
            </a:endParaRPr>
          </a:p>
        </p:txBody>
      </p:sp>
      <p:sp>
        <p:nvSpPr>
          <p:cNvPr id="7" name="5 Slayt Numarası Yer Tutucusu"/>
          <p:cNvSpPr>
            <a:spLocks noGrp="1"/>
          </p:cNvSpPr>
          <p:nvPr>
            <p:ph type="sldNum" sz="quarter" idx="12"/>
          </p:nvPr>
        </p:nvSpPr>
        <p:spPr/>
        <p:txBody>
          <a:bodyPr/>
          <a:lstStyle>
            <a:lvl1pPr>
              <a:defRPr/>
            </a:lvl1pPr>
          </a:lstStyle>
          <a:p>
            <a:pPr>
              <a:defRPr/>
            </a:pPr>
            <a:fld id="{8CEEE8ED-5718-42A9-9EE7-CCF9C2083568}" type="slidenum">
              <a:rPr lang="tr-TR">
                <a:solidFill>
                  <a:prstClr val="white">
                    <a:tint val="75000"/>
                  </a:prstClr>
                </a:solidFill>
              </a:rPr>
              <a:pPr>
                <a:defRPr/>
              </a:pPr>
              <a:t>‹#›</a:t>
            </a:fld>
            <a:endParaRPr lang="tr-TR">
              <a:solidFill>
                <a:prstClr val="white">
                  <a:tint val="75000"/>
                </a:prstClr>
              </a:solidFill>
            </a:endParaRPr>
          </a:p>
        </p:txBody>
      </p:sp>
    </p:spTree>
    <p:extLst>
      <p:ext uri="{BB962C8B-B14F-4D97-AF65-F5344CB8AC3E}">
        <p14:creationId xmlns:p14="http://schemas.microsoft.com/office/powerpoint/2010/main" val="4127545786"/>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B4217C5-533F-4ACB-94C3-39E713D75B92}" type="datetime1">
              <a:rPr lang="tr-TR" smtClean="0">
                <a:solidFill>
                  <a:prstClr val="black">
                    <a:tint val="75000"/>
                  </a:prstClr>
                </a:solidFill>
              </a:rPr>
              <a:pPr/>
              <a:t>11.10.2024</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679194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9E7AEF9A-0901-4016-A15F-854DCD47FA28}" type="datetimeFigureOut">
              <a:rPr lang="tr-TR">
                <a:solidFill>
                  <a:prstClr val="white">
                    <a:tint val="75000"/>
                  </a:prstClr>
                </a:solidFill>
              </a:rPr>
              <a:pPr>
                <a:defRPr/>
              </a:pPr>
              <a:t>11.10.2024</a:t>
            </a:fld>
            <a:endParaRPr lang="tr-TR">
              <a:solidFill>
                <a:prstClr val="white">
                  <a:tint val="75000"/>
                </a:prstClr>
              </a:solidFill>
            </a:endParaRPr>
          </a:p>
        </p:txBody>
      </p:sp>
      <p:sp>
        <p:nvSpPr>
          <p:cNvPr id="6" name="4 Altbilgi Yer Tutucusu"/>
          <p:cNvSpPr>
            <a:spLocks noGrp="1"/>
          </p:cNvSpPr>
          <p:nvPr>
            <p:ph type="ftr" sz="quarter" idx="11"/>
          </p:nvPr>
        </p:nvSpPr>
        <p:spPr/>
        <p:txBody>
          <a:bodyPr/>
          <a:lstStyle>
            <a:lvl1pPr>
              <a:defRPr/>
            </a:lvl1pPr>
          </a:lstStyle>
          <a:p>
            <a:pPr>
              <a:defRPr/>
            </a:pPr>
            <a:endParaRPr lang="tr-TR">
              <a:solidFill>
                <a:prstClr val="white">
                  <a:tint val="75000"/>
                </a:prstClr>
              </a:solidFill>
            </a:endParaRPr>
          </a:p>
        </p:txBody>
      </p:sp>
      <p:sp>
        <p:nvSpPr>
          <p:cNvPr id="7" name="5 Slayt Numarası Yer Tutucusu"/>
          <p:cNvSpPr>
            <a:spLocks noGrp="1"/>
          </p:cNvSpPr>
          <p:nvPr>
            <p:ph type="sldNum" sz="quarter" idx="12"/>
          </p:nvPr>
        </p:nvSpPr>
        <p:spPr/>
        <p:txBody>
          <a:bodyPr/>
          <a:lstStyle>
            <a:lvl1pPr>
              <a:defRPr/>
            </a:lvl1pPr>
          </a:lstStyle>
          <a:p>
            <a:pPr>
              <a:defRPr/>
            </a:pPr>
            <a:fld id="{3D34EC4A-E95D-4B30-B59D-FEF8C62A519F}" type="slidenum">
              <a:rPr lang="tr-TR">
                <a:solidFill>
                  <a:prstClr val="white">
                    <a:tint val="75000"/>
                  </a:prstClr>
                </a:solidFill>
              </a:rPr>
              <a:pPr>
                <a:defRPr/>
              </a:pPr>
              <a:t>‹#›</a:t>
            </a:fld>
            <a:endParaRPr lang="tr-TR">
              <a:solidFill>
                <a:prstClr val="white">
                  <a:tint val="75000"/>
                </a:prstClr>
              </a:solidFill>
            </a:endParaRPr>
          </a:p>
        </p:txBody>
      </p:sp>
    </p:spTree>
    <p:extLst>
      <p:ext uri="{BB962C8B-B14F-4D97-AF65-F5344CB8AC3E}">
        <p14:creationId xmlns:p14="http://schemas.microsoft.com/office/powerpoint/2010/main" val="2023641779"/>
      </p:ext>
    </p:extLst>
  </p:cSld>
  <p:clrMapOvr>
    <a:masterClrMapping/>
  </p:clrMapOvr>
  <p:transition>
    <p:wipe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FCE53009-EAC1-4B4A-8B1C-F83D01B29984}" type="datetimeFigureOut">
              <a:rPr lang="tr-TR">
                <a:solidFill>
                  <a:prstClr val="white">
                    <a:tint val="75000"/>
                  </a:prstClr>
                </a:solidFill>
              </a:rPr>
              <a:pPr>
                <a:defRPr/>
              </a:pPr>
              <a:t>11.10.2024</a:t>
            </a:fld>
            <a:endParaRPr lang="tr-TR">
              <a:solidFill>
                <a:prstClr val="white">
                  <a:tint val="75000"/>
                </a:prst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prstClr val="white">
                  <a:tint val="75000"/>
                </a:prst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CD7A7A53-AE47-424A-B6B9-2BD543C810CA}" type="slidenum">
              <a:rPr lang="tr-TR">
                <a:solidFill>
                  <a:prstClr val="white">
                    <a:tint val="75000"/>
                  </a:prstClr>
                </a:solidFill>
              </a:rPr>
              <a:pPr>
                <a:defRPr/>
              </a:pPr>
              <a:t>‹#›</a:t>
            </a:fld>
            <a:endParaRPr lang="tr-TR">
              <a:solidFill>
                <a:prstClr val="white">
                  <a:tint val="75000"/>
                </a:prstClr>
              </a:solidFill>
            </a:endParaRPr>
          </a:p>
        </p:txBody>
      </p:sp>
    </p:spTree>
    <p:extLst>
      <p:ext uri="{BB962C8B-B14F-4D97-AF65-F5344CB8AC3E}">
        <p14:creationId xmlns:p14="http://schemas.microsoft.com/office/powerpoint/2010/main" val="3244516890"/>
      </p:ext>
    </p:extLst>
  </p:cSld>
  <p:clrMapOvr>
    <a:masterClrMapping/>
  </p:clrMapOvr>
  <p:transition>
    <p:wipe di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8B77D346-055E-4D7C-9A19-E2EE0EE1CE9D}" type="datetimeFigureOut">
              <a:rPr lang="tr-TR">
                <a:solidFill>
                  <a:prstClr val="white">
                    <a:tint val="75000"/>
                  </a:prstClr>
                </a:solidFill>
              </a:rPr>
              <a:pPr>
                <a:defRPr/>
              </a:pPr>
              <a:t>11.10.2024</a:t>
            </a:fld>
            <a:endParaRPr lang="tr-TR">
              <a:solidFill>
                <a:prstClr val="white">
                  <a:tint val="75000"/>
                </a:prst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prstClr val="white">
                  <a:tint val="75000"/>
                </a:prst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A7628784-0C64-4DED-901B-5FF5ABCE7566}" type="slidenum">
              <a:rPr lang="tr-TR">
                <a:solidFill>
                  <a:prstClr val="white">
                    <a:tint val="75000"/>
                  </a:prstClr>
                </a:solidFill>
              </a:rPr>
              <a:pPr>
                <a:defRPr/>
              </a:pPr>
              <a:t>‹#›</a:t>
            </a:fld>
            <a:endParaRPr lang="tr-TR">
              <a:solidFill>
                <a:prstClr val="white">
                  <a:tint val="75000"/>
                </a:prstClr>
              </a:solidFill>
            </a:endParaRPr>
          </a:p>
        </p:txBody>
      </p:sp>
    </p:spTree>
    <p:extLst>
      <p:ext uri="{BB962C8B-B14F-4D97-AF65-F5344CB8AC3E}">
        <p14:creationId xmlns:p14="http://schemas.microsoft.com/office/powerpoint/2010/main" val="765814098"/>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A561599-87DD-49F0-AF37-E39598981485}" type="datetime1">
              <a:rPr lang="tr-TR" smtClean="0">
                <a:solidFill>
                  <a:prstClr val="black">
                    <a:tint val="75000"/>
                  </a:prstClr>
                </a:solidFill>
              </a:rPr>
              <a:pPr/>
              <a:t>11.10.2024</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22774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C8371C0-FEF1-4530-B528-D4AC59639433}" type="datetime1">
              <a:rPr lang="tr-TR" smtClean="0">
                <a:solidFill>
                  <a:prstClr val="black">
                    <a:tint val="75000"/>
                  </a:prstClr>
                </a:solidFill>
              </a:rPr>
              <a:pPr/>
              <a:t>11.10.2024</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20787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118C480-763B-4FC9-8D60-4F5E89AF6266}" type="datetime1">
              <a:rPr lang="tr-TR" smtClean="0">
                <a:solidFill>
                  <a:prstClr val="black">
                    <a:tint val="75000"/>
                  </a:prstClr>
                </a:solidFill>
              </a:rPr>
              <a:pPr/>
              <a:t>11.10.2024</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08675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6ECE110A-4344-40F7-AE07-33E4269A1B3B}" type="datetime1">
              <a:rPr lang="tr-TR" smtClean="0">
                <a:solidFill>
                  <a:prstClr val="black">
                    <a:tint val="75000"/>
                  </a:prstClr>
                </a:solidFill>
              </a:rPr>
              <a:pPr/>
              <a:t>11.10.2024</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39353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B22CB46-7849-4D76-ADB1-448F32B4E121}" type="datetime1">
              <a:rPr lang="tr-TR" smtClean="0">
                <a:solidFill>
                  <a:prstClr val="black">
                    <a:tint val="75000"/>
                  </a:prstClr>
                </a:solidFill>
              </a:rPr>
              <a:pPr/>
              <a:t>11.10.2024</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10514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D12DDC6-75D7-4902-A270-AB0C1CCF7462}" type="datetime1">
              <a:rPr lang="tr-TR" smtClean="0">
                <a:solidFill>
                  <a:prstClr val="black">
                    <a:tint val="75000"/>
                  </a:prstClr>
                </a:solidFill>
              </a:rPr>
              <a:pPr/>
              <a:t>11.10.2024</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46175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0DCAC18-E566-4650-94C6-AAD7A307FEBB}" type="datetime1">
              <a:rPr lang="tr-TR" smtClean="0">
                <a:solidFill>
                  <a:prstClr val="black">
                    <a:tint val="75000"/>
                  </a:prstClr>
                </a:solidFill>
              </a:rPr>
              <a:pPr/>
              <a:t>11.10.2024</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889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6937AA-DBAA-4EA9-96B6-69B656AD922B}" type="datetime1">
              <a:rPr lang="tr-TR" smtClean="0">
                <a:solidFill>
                  <a:prstClr val="black">
                    <a:tint val="75000"/>
                  </a:prstClr>
                </a:solidFill>
              </a:rPr>
              <a:pPr/>
              <a:t>11.10.2024</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73810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fontAlgn="base">
              <a:spcBef>
                <a:spcPct val="0"/>
              </a:spcBef>
              <a:spcAft>
                <a:spcPct val="0"/>
              </a:spcAft>
              <a:defRPr/>
            </a:pPr>
            <a:fld id="{568D2EA9-A20E-4E68-A64D-643718796954}" type="datetimeFigureOut">
              <a:rPr lang="tr-TR">
                <a:solidFill>
                  <a:prstClr val="white">
                    <a:tint val="75000"/>
                  </a:prstClr>
                </a:solidFill>
              </a:rPr>
              <a:pPr fontAlgn="base">
                <a:spcBef>
                  <a:spcPct val="0"/>
                </a:spcBef>
                <a:spcAft>
                  <a:spcPct val="0"/>
                </a:spcAft>
                <a:defRPr/>
              </a:pPr>
              <a:t>11.10.2024</a:t>
            </a:fld>
            <a:endParaRPr lang="tr-TR">
              <a:solidFill>
                <a:prstClr val="white">
                  <a:tint val="75000"/>
                </a:prstClr>
              </a:solidFill>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fontAlgn="base">
              <a:spcBef>
                <a:spcPct val="0"/>
              </a:spcBef>
              <a:spcAft>
                <a:spcPct val="0"/>
              </a:spcAft>
              <a:defRPr/>
            </a:pPr>
            <a:endParaRPr lang="tr-TR">
              <a:solidFill>
                <a:prstClr val="white">
                  <a:tint val="75000"/>
                </a:prst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pPr fontAlgn="base">
              <a:spcBef>
                <a:spcPct val="0"/>
              </a:spcBef>
              <a:spcAft>
                <a:spcPct val="0"/>
              </a:spcAft>
              <a:defRPr/>
            </a:pPr>
            <a:fld id="{B8D4A93A-D31E-49AC-9941-94971D3B545E}" type="slidenum">
              <a:rPr lang="tr-TR">
                <a:solidFill>
                  <a:prstClr val="white">
                    <a:tint val="75000"/>
                  </a:prstClr>
                </a:solidFill>
              </a:rPr>
              <a:pPr fontAlgn="base">
                <a:spcBef>
                  <a:spcPct val="0"/>
                </a:spcBef>
                <a:spcAft>
                  <a:spcPct val="0"/>
                </a:spcAft>
                <a:defRPr/>
              </a:pPr>
              <a:t>‹#›</a:t>
            </a:fld>
            <a:endParaRPr lang="tr-TR">
              <a:solidFill>
                <a:prstClr val="white">
                  <a:tint val="75000"/>
                </a:prstClr>
              </a:solidFill>
            </a:endParaRPr>
          </a:p>
        </p:txBody>
      </p:sp>
    </p:spTree>
    <p:extLst>
      <p:ext uri="{BB962C8B-B14F-4D97-AF65-F5344CB8AC3E}">
        <p14:creationId xmlns:p14="http://schemas.microsoft.com/office/powerpoint/2010/main" val="288438866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dir="d"/>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3</a:t>
            </a:r>
            <a:r>
              <a:rPr lang="tr-TR" dirty="0" smtClean="0"/>
              <a:t>. Hafta</a:t>
            </a:r>
            <a:endParaRPr lang="tr-TR" dirty="0"/>
          </a:p>
        </p:txBody>
      </p:sp>
      <p:sp>
        <p:nvSpPr>
          <p:cNvPr id="3" name="İçerik Yer Tutucusu 2"/>
          <p:cNvSpPr>
            <a:spLocks noGrp="1"/>
          </p:cNvSpPr>
          <p:nvPr>
            <p:ph idx="1"/>
          </p:nvPr>
        </p:nvSpPr>
        <p:spPr>
          <a:xfrm>
            <a:off x="457200" y="1600201"/>
            <a:ext cx="8229600" cy="1108720"/>
          </a:xfrm>
        </p:spPr>
        <p:txBody>
          <a:bodyPr/>
          <a:lstStyle/>
          <a:p>
            <a:r>
              <a:rPr lang="tr-TR" dirty="0"/>
              <a:t>Böceklerin Ağız Tipleri ve Beslenme Şekilleri</a:t>
            </a:r>
          </a:p>
          <a:p>
            <a:endParaRPr lang="tr-TR" dirty="0"/>
          </a:p>
        </p:txBody>
      </p:sp>
      <p:sp>
        <p:nvSpPr>
          <p:cNvPr id="4" name="Slayt Numarası Yer Tutucusu 3"/>
          <p:cNvSpPr>
            <a:spLocks noGrp="1"/>
          </p:cNvSpPr>
          <p:nvPr>
            <p:ph type="sldNum" sz="quarter" idx="12"/>
          </p:nvPr>
        </p:nvSpPr>
        <p:spPr/>
        <p:txBody>
          <a:bodyPr/>
          <a:lstStyle/>
          <a:p>
            <a:fld id="{B1DEFA8C-F947-479F-BE07-76B6B3F80BF1}" type="slidenum">
              <a:rPr lang="tr-TR" smtClean="0">
                <a:solidFill>
                  <a:prstClr val="black">
                    <a:tint val="75000"/>
                  </a:prstClr>
                </a:solidFill>
              </a:rPr>
              <a:pPr/>
              <a:t>1</a:t>
            </a:fld>
            <a:endParaRPr lang="tr-TR">
              <a:solidFill>
                <a:prstClr val="black">
                  <a:tint val="75000"/>
                </a:prstClr>
              </a:solidFill>
            </a:endParaRPr>
          </a:p>
        </p:txBody>
      </p:sp>
    </p:spTree>
    <p:extLst>
      <p:ext uri="{BB962C8B-B14F-4D97-AF65-F5344CB8AC3E}">
        <p14:creationId xmlns:p14="http://schemas.microsoft.com/office/powerpoint/2010/main" val="3368033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2 İçerik Yer Tutucusu"/>
          <p:cNvSpPr>
            <a:spLocks noGrp="1"/>
          </p:cNvSpPr>
          <p:nvPr>
            <p:ph idx="1"/>
          </p:nvPr>
        </p:nvSpPr>
        <p:spPr>
          <a:xfrm>
            <a:off x="457200" y="214313"/>
            <a:ext cx="4614863" cy="6429375"/>
          </a:xfrm>
        </p:spPr>
        <p:txBody>
          <a:bodyPr/>
          <a:lstStyle/>
          <a:p>
            <a:pPr eaLnBrk="1" hangingPunct="1">
              <a:lnSpc>
                <a:spcPct val="90000"/>
              </a:lnSpc>
              <a:buFont typeface="Arial" pitchFamily="34" charset="0"/>
              <a:buNone/>
            </a:pPr>
            <a:r>
              <a:rPr lang="tr-TR" altLang="tr-TR" b="1" smtClean="0"/>
              <a:t>Emici Ağız Tipi </a:t>
            </a:r>
          </a:p>
          <a:p>
            <a:pPr eaLnBrk="1" hangingPunct="1">
              <a:lnSpc>
                <a:spcPct val="90000"/>
              </a:lnSpc>
            </a:pPr>
            <a:r>
              <a:rPr lang="tr-TR" altLang="tr-TR" sz="2400" smtClean="0"/>
              <a:t>Mandibul ile labium (duyargaları hariç) çok küçülmüştür. </a:t>
            </a:r>
          </a:p>
          <a:p>
            <a:pPr eaLnBrk="1" hangingPunct="1">
              <a:lnSpc>
                <a:spcPct val="90000"/>
              </a:lnSpc>
            </a:pPr>
            <a:r>
              <a:rPr lang="tr-TR" altLang="tr-TR" sz="2400" smtClean="0"/>
              <a:t>Buna karşın birinci maksillerin galeaları birer yarım oluk şeklini alarak uzamış ve her iki yarım oluğun karşılıklı gelmesiyle de uzun bir emme borusu oluşmuştur.</a:t>
            </a:r>
          </a:p>
          <a:p>
            <a:pPr eaLnBrk="1" hangingPunct="1">
              <a:lnSpc>
                <a:spcPct val="90000"/>
              </a:lnSpc>
            </a:pPr>
            <a:r>
              <a:rPr lang="tr-TR" altLang="tr-TR" sz="2400" smtClean="0"/>
              <a:t> Emme borusu kullanılmadığı zaman, ağzın altında helezon şeklinde kıvrılmış olarak kalır. Besleneceği zaman ileriye doğru uzatılır. </a:t>
            </a:r>
          </a:p>
          <a:p>
            <a:pPr eaLnBrk="1" hangingPunct="1">
              <a:lnSpc>
                <a:spcPct val="90000"/>
              </a:lnSpc>
            </a:pPr>
            <a:r>
              <a:rPr lang="tr-TR" altLang="tr-TR" sz="2400" b="1" smtClean="0"/>
              <a:t>Bu tip ağza besinlerini emmek suretiyle alan kelebeklerde rastlanır. </a:t>
            </a:r>
          </a:p>
        </p:txBody>
      </p:sp>
      <p:pic>
        <p:nvPicPr>
          <p:cNvPr id="9728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2388" y="1643063"/>
            <a:ext cx="4011612" cy="340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8503471"/>
      </p:ext>
    </p:extLst>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2 İçerik Yer Tutucusu"/>
          <p:cNvSpPr>
            <a:spLocks noGrp="1"/>
          </p:cNvSpPr>
          <p:nvPr>
            <p:ph idx="1"/>
          </p:nvPr>
        </p:nvSpPr>
        <p:spPr>
          <a:xfrm>
            <a:off x="457200" y="0"/>
            <a:ext cx="8229600" cy="6572250"/>
          </a:xfrm>
        </p:spPr>
        <p:txBody>
          <a:bodyPr/>
          <a:lstStyle/>
          <a:p>
            <a:pPr eaLnBrk="1" hangingPunct="1">
              <a:lnSpc>
                <a:spcPct val="80000"/>
              </a:lnSpc>
            </a:pPr>
            <a:r>
              <a:rPr lang="tr-TR" altLang="tr-TR" sz="4400" b="1" smtClean="0"/>
              <a:t>Sokucu-Emici Ağız Tipi</a:t>
            </a:r>
          </a:p>
          <a:p>
            <a:pPr eaLnBrk="1" hangingPunct="1">
              <a:lnSpc>
                <a:spcPct val="80000"/>
              </a:lnSpc>
            </a:pPr>
            <a:r>
              <a:rPr lang="tr-TR" altLang="tr-TR" sz="3600" smtClean="0"/>
              <a:t>Besinlerini, delip-emmek suretiyle alan böceklerde bulunur. Bu tip ağız yapısında birçok değişiklikler vardır. Fakat çoğunlukla, bunlar üç grup altında toplanır.</a:t>
            </a:r>
          </a:p>
          <a:p>
            <a:pPr eaLnBrk="1" hangingPunct="1">
              <a:lnSpc>
                <a:spcPct val="80000"/>
              </a:lnSpc>
            </a:pPr>
            <a:endParaRPr lang="tr-TR" altLang="tr-TR" sz="3600" b="1" i="1" smtClean="0"/>
          </a:p>
          <a:p>
            <a:pPr eaLnBrk="1" hangingPunct="1">
              <a:lnSpc>
                <a:spcPct val="80000"/>
              </a:lnSpc>
            </a:pPr>
            <a:r>
              <a:rPr lang="tr-TR" altLang="tr-TR" sz="3600" b="1" i="1" smtClean="0"/>
              <a:t>-Altı İğneli</a:t>
            </a:r>
            <a:endParaRPr lang="tr-TR" altLang="tr-TR" sz="3600" smtClean="0"/>
          </a:p>
          <a:p>
            <a:pPr eaLnBrk="1" hangingPunct="1">
              <a:lnSpc>
                <a:spcPct val="80000"/>
              </a:lnSpc>
            </a:pPr>
            <a:r>
              <a:rPr lang="tr-TR" altLang="tr-TR" sz="3600" b="1" i="1" smtClean="0"/>
              <a:t>-Dört İğneli</a:t>
            </a:r>
          </a:p>
          <a:p>
            <a:pPr eaLnBrk="1" hangingPunct="1">
              <a:lnSpc>
                <a:spcPct val="80000"/>
              </a:lnSpc>
            </a:pPr>
            <a:r>
              <a:rPr lang="tr-TR" altLang="tr-TR" sz="3600" b="1" i="1" smtClean="0"/>
              <a:t>-İki İğneli</a:t>
            </a:r>
          </a:p>
        </p:txBody>
      </p:sp>
    </p:spTree>
    <p:extLst>
      <p:ext uri="{BB962C8B-B14F-4D97-AF65-F5344CB8AC3E}">
        <p14:creationId xmlns:p14="http://schemas.microsoft.com/office/powerpoint/2010/main" val="323719615"/>
      </p:ext>
    </p:extLst>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3"/>
          <p:cNvSpPr>
            <a:spLocks noGrp="1"/>
          </p:cNvSpPr>
          <p:nvPr>
            <p:ph type="body" idx="1"/>
          </p:nvPr>
        </p:nvSpPr>
        <p:spPr>
          <a:xfrm>
            <a:off x="0" y="188913"/>
            <a:ext cx="6227763" cy="6408737"/>
          </a:xfrm>
        </p:spPr>
        <p:txBody>
          <a:bodyPr/>
          <a:lstStyle/>
          <a:p>
            <a:pPr eaLnBrk="1" hangingPunct="1">
              <a:lnSpc>
                <a:spcPct val="80000"/>
              </a:lnSpc>
            </a:pPr>
            <a:r>
              <a:rPr lang="tr-TR" altLang="tr-TR" sz="1900" b="1" i="1" smtClean="0"/>
              <a:t>Altı İğneli: </a:t>
            </a:r>
            <a:r>
              <a:rPr lang="tr-TR" altLang="tr-TR" sz="1900" smtClean="0"/>
              <a:t>Sivrisineklerde (Culicidae) ve bügeleklerde (Tabanidae) görülen tiptir. </a:t>
            </a:r>
          </a:p>
          <a:p>
            <a:pPr eaLnBrk="1" hangingPunct="1">
              <a:lnSpc>
                <a:spcPct val="80000"/>
              </a:lnSpc>
            </a:pPr>
            <a:r>
              <a:rPr lang="tr-TR" altLang="tr-TR" sz="1900" smtClean="0"/>
              <a:t>Labium oluk şeklini alır </a:t>
            </a:r>
            <a:r>
              <a:rPr lang="tr-TR" altLang="tr-TR" sz="1900" b="1" smtClean="0"/>
              <a:t>(Proboscis) </a:t>
            </a:r>
            <a:r>
              <a:rPr lang="tr-TR" altLang="tr-TR" sz="1900" smtClean="0"/>
              <a:t>ve bu oluğun üst tarafı, yine bir oluk şeklini almış üstdudak tarafından kapatılır. </a:t>
            </a:r>
          </a:p>
          <a:p>
            <a:pPr eaLnBrk="1" hangingPunct="1">
              <a:lnSpc>
                <a:spcPct val="80000"/>
              </a:lnSpc>
            </a:pPr>
            <a:r>
              <a:rPr lang="tr-TR" altLang="tr-TR" sz="1900" smtClean="0"/>
              <a:t>Mandibuller ve maksillerin iç yaprakları ile hipofarinks delme ödevini yürütebilmek için değişikliğe uğramışlardır. </a:t>
            </a:r>
          </a:p>
          <a:p>
            <a:pPr eaLnBrk="1" hangingPunct="1">
              <a:lnSpc>
                <a:spcPct val="80000"/>
              </a:lnSpc>
            </a:pPr>
            <a:r>
              <a:rPr lang="tr-TR" altLang="tr-TR" sz="1900" smtClean="0"/>
              <a:t>Delme aygıtı ikisi mandibulden, ikisi maksilladan, biri hipofarinksten biri de labrumdan meydana gelmiş altı iğnedir. </a:t>
            </a:r>
          </a:p>
          <a:p>
            <a:pPr eaLnBrk="1" hangingPunct="1">
              <a:lnSpc>
                <a:spcPct val="80000"/>
              </a:lnSpc>
            </a:pPr>
            <a:r>
              <a:rPr lang="tr-TR" altLang="tr-TR" sz="1900" smtClean="0"/>
              <a:t>Bu delme aygıtı, altdudağın meydana getirdiği oluk içerisinde bulunur. </a:t>
            </a:r>
          </a:p>
          <a:p>
            <a:pPr eaLnBrk="1" hangingPunct="1">
              <a:lnSpc>
                <a:spcPct val="80000"/>
              </a:lnSpc>
            </a:pPr>
            <a:r>
              <a:rPr lang="tr-TR" altLang="tr-TR" sz="1900" smtClean="0"/>
              <a:t>Hipofarinks iğnelerinin ortasının delik olması tükrük salgısının akmasına izin verir (tükrükkanalı). </a:t>
            </a:r>
          </a:p>
          <a:p>
            <a:pPr eaLnBrk="1" hangingPunct="1">
              <a:lnSpc>
                <a:spcPct val="80000"/>
              </a:lnSpc>
            </a:pPr>
            <a:r>
              <a:rPr lang="tr-TR" altLang="tr-TR" sz="1900" smtClean="0"/>
              <a:t>Kanın emildiği kanal ise hipofarinks ile labrum arasındaki boşluktur (emmekanalı). </a:t>
            </a:r>
          </a:p>
          <a:p>
            <a:pPr eaLnBrk="1" hangingPunct="1">
              <a:lnSpc>
                <a:spcPct val="80000"/>
              </a:lnSpc>
            </a:pPr>
            <a:r>
              <a:rPr lang="tr-TR" altLang="tr-TR" sz="1900" smtClean="0"/>
              <a:t>Dinlenme sırasında, her üç tipinde de, iğneler bacaklar arasında karın altına doğru uzatılır.</a:t>
            </a:r>
          </a:p>
          <a:p>
            <a:pPr eaLnBrk="1" hangingPunct="1">
              <a:lnSpc>
                <a:spcPct val="80000"/>
              </a:lnSpc>
            </a:pPr>
            <a:r>
              <a:rPr lang="tr-TR" altLang="tr-TR" sz="1900" smtClean="0"/>
              <a:t> Tüm bu gruplarda iğneler labium oluğunun (hortumun) içinde aşağıya-yukarıya doğru kaydırılır. </a:t>
            </a:r>
          </a:p>
          <a:p>
            <a:pPr eaLnBrk="1" hangingPunct="1">
              <a:lnSpc>
                <a:spcPct val="80000"/>
              </a:lnSpc>
            </a:pPr>
            <a:r>
              <a:rPr lang="tr-TR" altLang="tr-TR" sz="1900" smtClean="0"/>
              <a:t>Bu aygıttaki emmeyi yapan kısım, son tarafı hipofarinksle kapatılmış olan oluk şeklindeki üstdudaktır.</a:t>
            </a:r>
          </a:p>
          <a:p>
            <a:pPr eaLnBrk="1" hangingPunct="1">
              <a:lnSpc>
                <a:spcPct val="80000"/>
              </a:lnSpc>
            </a:pPr>
            <a:endParaRPr lang="tr-TR" altLang="tr-TR" sz="1900" smtClean="0"/>
          </a:p>
          <a:p>
            <a:endParaRPr lang="tr-TR" altLang="tr-TR" smtClean="0"/>
          </a:p>
        </p:txBody>
      </p:sp>
      <p:pic>
        <p:nvPicPr>
          <p:cNvPr id="993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7938" y="1196975"/>
            <a:ext cx="2786062" cy="397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6693415"/>
      </p:ext>
    </p:extLst>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63" y="357188"/>
            <a:ext cx="8229600" cy="368300"/>
          </a:xfrm>
        </p:spPr>
        <p:txBody>
          <a:bodyPr rtlCol="0">
            <a:normAutofit fontScale="90000"/>
          </a:bodyPr>
          <a:lstStyle/>
          <a:p>
            <a:pPr eaLnBrk="1" fontAlgn="auto" hangingPunct="1">
              <a:spcAft>
                <a:spcPts val="0"/>
              </a:spcAft>
              <a:defRPr/>
            </a:pPr>
            <a:r>
              <a:rPr lang="tr-TR" b="1" dirty="0" smtClean="0"/>
              <a:t>Sokucu-Emici Ağız Tipi</a:t>
            </a:r>
            <a:br>
              <a:rPr lang="tr-TR" b="1" dirty="0" smtClean="0"/>
            </a:br>
            <a:endParaRPr lang="tr-TR" dirty="0"/>
          </a:p>
        </p:txBody>
      </p:sp>
      <p:pic>
        <p:nvPicPr>
          <p:cNvPr id="10035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4938" y="2214563"/>
            <a:ext cx="3462337" cy="316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35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4688" y="714375"/>
            <a:ext cx="24003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7" name="6 Metin kutusu"/>
          <p:cNvSpPr txBox="1">
            <a:spLocks noChangeArrowheads="1"/>
          </p:cNvSpPr>
          <p:nvPr/>
        </p:nvSpPr>
        <p:spPr bwMode="auto">
          <a:xfrm>
            <a:off x="571500" y="5929313"/>
            <a:ext cx="19288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fontAlgn="base" hangingPunct="1">
              <a:spcBef>
                <a:spcPct val="0"/>
              </a:spcBef>
              <a:spcAft>
                <a:spcPct val="0"/>
              </a:spcAft>
            </a:pPr>
            <a:r>
              <a:rPr lang="tr-TR" altLang="tr-TR" sz="1800" smtClean="0">
                <a:solidFill>
                  <a:prstClr val="white"/>
                </a:solidFill>
                <a:latin typeface="Calibri" pitchFamily="34" charset="0"/>
              </a:rPr>
              <a:t>Sivrisinek Culicidae </a:t>
            </a:r>
          </a:p>
        </p:txBody>
      </p:sp>
      <p:sp>
        <p:nvSpPr>
          <p:cNvPr id="100358" name="7 Metin kutusu"/>
          <p:cNvSpPr txBox="1">
            <a:spLocks noChangeArrowheads="1"/>
          </p:cNvSpPr>
          <p:nvPr/>
        </p:nvSpPr>
        <p:spPr bwMode="auto">
          <a:xfrm>
            <a:off x="3714750" y="2928938"/>
            <a:ext cx="135731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fontAlgn="base" hangingPunct="1">
              <a:spcBef>
                <a:spcPct val="0"/>
              </a:spcBef>
              <a:spcAft>
                <a:spcPct val="0"/>
              </a:spcAft>
            </a:pPr>
            <a:r>
              <a:rPr lang="tr-TR" altLang="tr-TR" sz="1800" smtClean="0">
                <a:solidFill>
                  <a:prstClr val="white"/>
                </a:solidFill>
                <a:latin typeface="Calibri" pitchFamily="34" charset="0"/>
              </a:rPr>
              <a:t>Bügelek</a:t>
            </a:r>
          </a:p>
          <a:p>
            <a:pPr eaLnBrk="1" fontAlgn="base" hangingPunct="1">
              <a:spcBef>
                <a:spcPct val="0"/>
              </a:spcBef>
              <a:spcAft>
                <a:spcPct val="0"/>
              </a:spcAft>
            </a:pPr>
            <a:r>
              <a:rPr lang="tr-TR" altLang="tr-TR" sz="1800" smtClean="0">
                <a:solidFill>
                  <a:prstClr val="white"/>
                </a:solidFill>
                <a:latin typeface="Calibri" pitchFamily="34" charset="0"/>
              </a:rPr>
              <a:t>Tabanidae</a:t>
            </a:r>
          </a:p>
        </p:txBody>
      </p:sp>
      <p:sp>
        <p:nvSpPr>
          <p:cNvPr id="100359" name="9 Metin kutusu"/>
          <p:cNvSpPr txBox="1">
            <a:spLocks noChangeArrowheads="1"/>
          </p:cNvSpPr>
          <p:nvPr/>
        </p:nvSpPr>
        <p:spPr bwMode="auto">
          <a:xfrm>
            <a:off x="6357938" y="5429250"/>
            <a:ext cx="2286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fontAlgn="base" hangingPunct="1">
              <a:spcBef>
                <a:spcPct val="0"/>
              </a:spcBef>
              <a:spcAft>
                <a:spcPct val="0"/>
              </a:spcAft>
            </a:pPr>
            <a:r>
              <a:rPr lang="tr-TR" altLang="tr-TR" sz="1800" smtClean="0">
                <a:solidFill>
                  <a:prstClr val="white"/>
                </a:solidFill>
                <a:latin typeface="Calibri" pitchFamily="34" charset="0"/>
              </a:rPr>
              <a:t>Hemiptera</a:t>
            </a:r>
          </a:p>
        </p:txBody>
      </p:sp>
    </p:spTree>
    <p:extLst>
      <p:ext uri="{BB962C8B-B14F-4D97-AF65-F5344CB8AC3E}">
        <p14:creationId xmlns:p14="http://schemas.microsoft.com/office/powerpoint/2010/main" val="2203365496"/>
      </p:ext>
    </p:extLst>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625" y="142875"/>
            <a:ext cx="8229600" cy="4525963"/>
          </a:xfrm>
        </p:spPr>
        <p:txBody>
          <a:bodyPr rtlCol="0">
            <a:normAutofit fontScale="62500" lnSpcReduction="20000"/>
          </a:bodyPr>
          <a:lstStyle/>
          <a:p>
            <a:pPr eaLnBrk="1" fontAlgn="auto" hangingPunct="1">
              <a:spcAft>
                <a:spcPts val="0"/>
              </a:spcAft>
              <a:defRPr/>
            </a:pPr>
            <a:r>
              <a:rPr lang="tr-TR" b="1" i="1" dirty="0" smtClean="0"/>
              <a:t>Dört İğneli: </a:t>
            </a:r>
            <a:r>
              <a:rPr lang="tr-TR" dirty="0" smtClean="0"/>
              <a:t>Tahtakurularında ve pirelerde rastlanır. </a:t>
            </a:r>
          </a:p>
          <a:p>
            <a:pPr eaLnBrk="1" fontAlgn="auto" hangingPunct="1">
              <a:spcAft>
                <a:spcPts val="0"/>
              </a:spcAft>
              <a:defRPr/>
            </a:pPr>
            <a:r>
              <a:rPr lang="tr-TR" dirty="0" smtClean="0"/>
              <a:t>Bu tip delici-emici ağız tipinde, </a:t>
            </a:r>
            <a:r>
              <a:rPr lang="tr-TR" dirty="0" err="1" smtClean="0"/>
              <a:t>hipofarinks</a:t>
            </a:r>
            <a:r>
              <a:rPr lang="tr-TR" dirty="0" smtClean="0"/>
              <a:t> ve </a:t>
            </a:r>
            <a:r>
              <a:rPr lang="tr-TR" dirty="0" err="1" smtClean="0"/>
              <a:t>labrum</a:t>
            </a:r>
            <a:r>
              <a:rPr lang="tr-TR" dirty="0" smtClean="0"/>
              <a:t> iğneleri bulunmaz. </a:t>
            </a:r>
          </a:p>
          <a:p>
            <a:pPr eaLnBrk="1" fontAlgn="auto" hangingPunct="1">
              <a:spcAft>
                <a:spcPts val="0"/>
              </a:spcAft>
              <a:defRPr/>
            </a:pPr>
            <a:r>
              <a:rPr lang="tr-TR" dirty="0" smtClean="0"/>
              <a:t>Üstdudak oransal olarak kısadır. Delmede kullanılan </a:t>
            </a:r>
            <a:r>
              <a:rPr lang="tr-TR" dirty="0" err="1" smtClean="0"/>
              <a:t>maksil</a:t>
            </a:r>
            <a:r>
              <a:rPr lang="tr-TR" dirty="0" smtClean="0"/>
              <a:t> iğnelerinin içe bakan tarafları, iki yarım kanal içerir.</a:t>
            </a:r>
          </a:p>
          <a:p>
            <a:pPr eaLnBrk="1" fontAlgn="auto" hangingPunct="1">
              <a:spcAft>
                <a:spcPts val="0"/>
              </a:spcAft>
              <a:defRPr/>
            </a:pPr>
            <a:r>
              <a:rPr lang="tr-TR" dirty="0" smtClean="0"/>
              <a:t> Bu iğnelerin yan yana gelmeleriyle, birbirinden ayrı iki kanal meydana gelir.</a:t>
            </a:r>
          </a:p>
          <a:p>
            <a:pPr eaLnBrk="1" fontAlgn="auto" hangingPunct="1">
              <a:spcAft>
                <a:spcPts val="0"/>
              </a:spcAft>
              <a:defRPr/>
            </a:pPr>
            <a:r>
              <a:rPr lang="tr-TR" dirty="0" smtClean="0"/>
              <a:t> </a:t>
            </a:r>
            <a:r>
              <a:rPr lang="tr-TR" dirty="0" err="1" smtClean="0"/>
              <a:t>Mandibular</a:t>
            </a:r>
            <a:r>
              <a:rPr lang="tr-TR" dirty="0" smtClean="0"/>
              <a:t> iğneler ise kanalsızdır. </a:t>
            </a:r>
          </a:p>
          <a:p>
            <a:pPr eaLnBrk="1" fontAlgn="auto" hangingPunct="1">
              <a:spcAft>
                <a:spcPts val="0"/>
              </a:spcAft>
              <a:defRPr/>
            </a:pPr>
            <a:r>
              <a:rPr lang="tr-TR" dirty="0" smtClean="0"/>
              <a:t>Bunlar, alttan ve üstten </a:t>
            </a:r>
            <a:r>
              <a:rPr lang="tr-TR" dirty="0" err="1" smtClean="0"/>
              <a:t>maksilar</a:t>
            </a:r>
            <a:r>
              <a:rPr lang="tr-TR" dirty="0" smtClean="0"/>
              <a:t> iğnelere dayanarak onların delme ve emme işlevlerini kolaylaştırır. </a:t>
            </a:r>
          </a:p>
          <a:p>
            <a:pPr eaLnBrk="1" fontAlgn="auto" hangingPunct="1">
              <a:spcAft>
                <a:spcPts val="0"/>
              </a:spcAft>
              <a:defRPr/>
            </a:pPr>
            <a:r>
              <a:rPr lang="tr-TR" dirty="0" smtClean="0"/>
              <a:t>İğnelerin uzunluğu </a:t>
            </a:r>
            <a:r>
              <a:rPr lang="tr-TR" dirty="0" err="1" smtClean="0"/>
              <a:t>labiumdan</a:t>
            </a:r>
            <a:r>
              <a:rPr lang="tr-TR" dirty="0" smtClean="0"/>
              <a:t> (altdudaktan) hatta vücut uzunluğundan fazla olabilir. </a:t>
            </a:r>
          </a:p>
          <a:p>
            <a:pPr eaLnBrk="1" fontAlgn="auto" hangingPunct="1">
              <a:spcAft>
                <a:spcPts val="0"/>
              </a:spcAft>
              <a:defRPr/>
            </a:pPr>
            <a:r>
              <a:rPr lang="tr-TR" dirty="0" smtClean="0"/>
              <a:t>Üst kanal (</a:t>
            </a:r>
            <a:r>
              <a:rPr lang="tr-TR" dirty="0" err="1" smtClean="0"/>
              <a:t>labruma</a:t>
            </a:r>
            <a:r>
              <a:rPr lang="tr-TR" dirty="0" smtClean="0"/>
              <a:t> taraf olanı) emmeye, alt kanal da besini akışkan hale getiren tükürük salgısını akıtmaya yarar. </a:t>
            </a:r>
          </a:p>
          <a:p>
            <a:pPr eaLnBrk="1" fontAlgn="auto" hangingPunct="1">
              <a:spcAft>
                <a:spcPts val="0"/>
              </a:spcAft>
              <a:defRPr/>
            </a:pPr>
            <a:r>
              <a:rPr lang="tr-TR" b="1" i="1" dirty="0" smtClean="0"/>
              <a:t/>
            </a:r>
            <a:br>
              <a:rPr lang="tr-TR" b="1" i="1" dirty="0" smtClean="0"/>
            </a:br>
            <a:endParaRPr lang="tr-TR" dirty="0"/>
          </a:p>
        </p:txBody>
      </p:sp>
      <p:pic>
        <p:nvPicPr>
          <p:cNvPr id="10137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3188" y="4143375"/>
            <a:ext cx="2066925"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1625089"/>
      </p:ext>
    </p:extLst>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625" y="142875"/>
            <a:ext cx="8229600" cy="3286125"/>
          </a:xfrm>
        </p:spPr>
        <p:txBody>
          <a:bodyPr rtlCol="0">
            <a:normAutofit fontScale="90000"/>
          </a:bodyPr>
          <a:lstStyle/>
          <a:p>
            <a:pPr algn="l" eaLnBrk="1" fontAlgn="auto" hangingPunct="1">
              <a:spcAft>
                <a:spcPts val="0"/>
              </a:spcAft>
              <a:defRPr/>
            </a:pPr>
            <a:r>
              <a:rPr lang="tr-TR" sz="3600" b="1" i="1" dirty="0" smtClean="0"/>
              <a:t>İki İğneli (Emici Uçlu Ağız Tipi</a:t>
            </a:r>
            <a:br>
              <a:rPr lang="tr-TR" sz="3600" b="1" i="1" dirty="0" smtClean="0"/>
            </a:br>
            <a:r>
              <a:rPr lang="tr-TR" sz="2000" b="1" i="1" dirty="0" smtClean="0"/>
              <a:t/>
            </a:r>
            <a:br>
              <a:rPr lang="tr-TR" sz="2000" b="1" i="1" dirty="0" smtClean="0"/>
            </a:br>
            <a:r>
              <a:rPr lang="tr-TR" sz="2000" dirty="0" smtClean="0"/>
              <a:t> </a:t>
            </a:r>
            <a:r>
              <a:rPr lang="tr-TR" sz="2700" dirty="0" smtClean="0"/>
              <a:t>Bazı sineklerde görülür. </a:t>
            </a:r>
            <a:r>
              <a:rPr lang="tr-TR" sz="2700" dirty="0" err="1" smtClean="0"/>
              <a:t>Mandibul</a:t>
            </a:r>
            <a:r>
              <a:rPr lang="tr-TR" sz="2700" dirty="0" smtClean="0"/>
              <a:t> (iğnesi ile birlikte)  tamamen  kaybolmuş;  </a:t>
            </a:r>
            <a:r>
              <a:rPr lang="tr-TR" sz="2700" dirty="0" err="1" smtClean="0"/>
              <a:t>maksillanın</a:t>
            </a:r>
            <a:r>
              <a:rPr lang="tr-TR" sz="2700" dirty="0" smtClean="0"/>
              <a:t>  ise  sadece  </a:t>
            </a:r>
            <a:r>
              <a:rPr lang="tr-TR" sz="2700" dirty="0" err="1" smtClean="0"/>
              <a:t>palpusu</a:t>
            </a:r>
            <a:r>
              <a:rPr lang="tr-TR" sz="2700" dirty="0" smtClean="0"/>
              <a:t>  kalmıştır. </a:t>
            </a:r>
            <a:br>
              <a:rPr lang="tr-TR" sz="2700" dirty="0" smtClean="0"/>
            </a:br>
            <a:r>
              <a:rPr lang="tr-TR" sz="2700" dirty="0" err="1" smtClean="0"/>
              <a:t>Labiumun</a:t>
            </a:r>
            <a:r>
              <a:rPr lang="tr-TR" sz="2700" dirty="0" smtClean="0"/>
              <a:t> oluşturduğu olukta yalnız iki iğne bulunur. </a:t>
            </a:r>
            <a:br>
              <a:rPr lang="tr-TR" sz="2700" dirty="0" smtClean="0"/>
            </a:br>
            <a:r>
              <a:rPr lang="tr-TR" sz="2700" dirty="0" smtClean="0"/>
              <a:t>Bu iğnelerden biri </a:t>
            </a:r>
            <a:r>
              <a:rPr lang="tr-TR" sz="2700" dirty="0" err="1" smtClean="0"/>
              <a:t>hipofarinksten</a:t>
            </a:r>
            <a:r>
              <a:rPr lang="tr-TR" sz="2700" dirty="0" smtClean="0"/>
              <a:t>, diğeri </a:t>
            </a:r>
            <a:r>
              <a:rPr lang="tr-TR" sz="2700" dirty="0" err="1" smtClean="0"/>
              <a:t>labrumdan</a:t>
            </a:r>
            <a:r>
              <a:rPr lang="tr-TR" sz="2700" dirty="0" smtClean="0"/>
              <a:t> yapılmıştır.</a:t>
            </a:r>
            <a:br>
              <a:rPr lang="tr-TR" sz="2700" dirty="0" smtClean="0"/>
            </a:br>
            <a:r>
              <a:rPr lang="tr-TR" sz="2700" dirty="0" smtClean="0"/>
              <a:t> </a:t>
            </a:r>
            <a:r>
              <a:rPr lang="tr-TR" sz="2700" dirty="0" err="1" smtClean="0"/>
              <a:t>Tükrükkanalı</a:t>
            </a:r>
            <a:r>
              <a:rPr lang="tr-TR" sz="2700" dirty="0" smtClean="0"/>
              <a:t> yine </a:t>
            </a:r>
            <a:r>
              <a:rPr lang="tr-TR" sz="2700" dirty="0" err="1" smtClean="0"/>
              <a:t>hipofarinks</a:t>
            </a:r>
            <a:r>
              <a:rPr lang="tr-TR" sz="2700" dirty="0" smtClean="0"/>
              <a:t> içindeki delik, </a:t>
            </a:r>
            <a:r>
              <a:rPr lang="tr-TR" sz="2700" dirty="0" err="1" smtClean="0"/>
              <a:t>emmekanalı</a:t>
            </a:r>
            <a:r>
              <a:rPr lang="tr-TR" sz="2700" dirty="0" smtClean="0"/>
              <a:t> ise </a:t>
            </a:r>
            <a:r>
              <a:rPr lang="tr-TR" sz="2700" dirty="0" err="1" smtClean="0"/>
              <a:t>hipofarinks</a:t>
            </a:r>
            <a:r>
              <a:rPr lang="tr-TR" sz="2700" dirty="0" smtClean="0"/>
              <a:t> ile </a:t>
            </a:r>
            <a:r>
              <a:rPr lang="tr-TR" sz="2700" dirty="0" err="1" smtClean="0"/>
              <a:t>labrum</a:t>
            </a:r>
            <a:r>
              <a:rPr lang="tr-TR" sz="2700" dirty="0" smtClean="0"/>
              <a:t> arasındaki boşluktur. </a:t>
            </a:r>
            <a:br>
              <a:rPr lang="tr-TR" sz="2700" dirty="0" smtClean="0"/>
            </a:br>
            <a:r>
              <a:rPr lang="tr-TR" sz="2700" dirty="0" smtClean="0"/>
              <a:t>Delme işi </a:t>
            </a:r>
            <a:r>
              <a:rPr lang="tr-TR" sz="2700" dirty="0" err="1" smtClean="0"/>
              <a:t>labium</a:t>
            </a:r>
            <a:r>
              <a:rPr lang="tr-TR" sz="2700" dirty="0" smtClean="0"/>
              <a:t> (altdudak = ikinci </a:t>
            </a:r>
            <a:r>
              <a:rPr lang="tr-TR" sz="2700" dirty="0" err="1" smtClean="0"/>
              <a:t>maksilla</a:t>
            </a:r>
            <a:r>
              <a:rPr lang="tr-TR" sz="2700" dirty="0" smtClean="0"/>
              <a:t>) tarafından yapılır. </a:t>
            </a:r>
            <a:br>
              <a:rPr lang="tr-TR" sz="2700" dirty="0" smtClean="0"/>
            </a:br>
            <a:endParaRPr lang="tr-TR" sz="2700" dirty="0"/>
          </a:p>
        </p:txBody>
      </p:sp>
      <p:pic>
        <p:nvPicPr>
          <p:cNvPr id="10240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0" y="3286125"/>
            <a:ext cx="3582988"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2854567"/>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 Başlık"/>
          <p:cNvSpPr>
            <a:spLocks noGrp="1"/>
          </p:cNvSpPr>
          <p:nvPr>
            <p:ph type="title"/>
          </p:nvPr>
        </p:nvSpPr>
        <p:spPr>
          <a:xfrm>
            <a:off x="395288" y="285750"/>
            <a:ext cx="8229600" cy="6572250"/>
          </a:xfrm>
        </p:spPr>
        <p:txBody>
          <a:bodyPr/>
          <a:lstStyle/>
          <a:p>
            <a:pPr algn="l" eaLnBrk="1" hangingPunct="1"/>
            <a:r>
              <a:rPr lang="tr-TR" altLang="tr-TR" sz="3600" b="1" smtClean="0"/>
              <a:t>AĞIZ TİPLERİ VE AĞIZ PARÇALARI </a:t>
            </a:r>
            <a:br>
              <a:rPr lang="tr-TR" altLang="tr-TR" sz="3600" b="1" smtClean="0"/>
            </a:br>
            <a:r>
              <a:rPr lang="tr-TR" altLang="tr-TR" sz="3600" smtClean="0"/>
              <a:t/>
            </a:r>
            <a:br>
              <a:rPr lang="tr-TR" altLang="tr-TR" sz="3600" smtClean="0"/>
            </a:br>
            <a:r>
              <a:rPr lang="tr-TR" altLang="tr-TR" sz="3600" smtClean="0"/>
              <a:t>Gerçek ağız üyeleri olarak çift yapıda </a:t>
            </a:r>
            <a:r>
              <a:rPr lang="tr-TR" altLang="tr-TR" sz="3600" b="1" smtClean="0"/>
              <a:t>"Mandibul = Üstçene“</a:t>
            </a:r>
            <a:br>
              <a:rPr lang="tr-TR" altLang="tr-TR" sz="3600" b="1" smtClean="0"/>
            </a:br>
            <a:r>
              <a:rPr lang="tr-TR" altLang="tr-TR" sz="3600" b="1" smtClean="0">
                <a:latin typeface="Arial" pitchFamily="34" charset="0"/>
              </a:rPr>
              <a:t/>
            </a:r>
            <a:br>
              <a:rPr lang="tr-TR" altLang="tr-TR" sz="3600" b="1" smtClean="0">
                <a:latin typeface="Arial" pitchFamily="34" charset="0"/>
              </a:rPr>
            </a:br>
            <a:r>
              <a:rPr lang="tr-TR" altLang="tr-TR" sz="3600" b="1" smtClean="0"/>
              <a:t> "Maxilla = Maksilla = Altçene" </a:t>
            </a:r>
            <a:r>
              <a:rPr lang="tr-TR" altLang="tr-TR" sz="3600" b="1" smtClean="0">
                <a:latin typeface="Arial" pitchFamily="34" charset="0"/>
              </a:rPr>
              <a:t/>
            </a:r>
            <a:br>
              <a:rPr lang="tr-TR" altLang="tr-TR" sz="3600" b="1" smtClean="0">
                <a:latin typeface="Arial" pitchFamily="34" charset="0"/>
              </a:rPr>
            </a:br>
            <a:r>
              <a:rPr lang="tr-TR" altLang="tr-TR" sz="3600" smtClean="0"/>
              <a:t>ve daha sonra ikincil olarak kaynaşarak çift yapısını kaybetmiş </a:t>
            </a:r>
            <a:r>
              <a:rPr lang="tr-TR" altLang="tr-TR" sz="3600" smtClean="0">
                <a:latin typeface="Arial" pitchFamily="34" charset="0"/>
              </a:rPr>
              <a:t/>
            </a:r>
            <a:br>
              <a:rPr lang="tr-TR" altLang="tr-TR" sz="3600" smtClean="0">
                <a:latin typeface="Arial" pitchFamily="34" charset="0"/>
              </a:rPr>
            </a:br>
            <a:r>
              <a:rPr lang="tr-TR" altLang="tr-TR" sz="3600" smtClean="0">
                <a:latin typeface="Arial" pitchFamily="34" charset="0"/>
              </a:rPr>
              <a:t/>
            </a:r>
            <a:br>
              <a:rPr lang="tr-TR" altLang="tr-TR" sz="3600" smtClean="0">
                <a:latin typeface="Arial" pitchFamily="34" charset="0"/>
              </a:rPr>
            </a:br>
            <a:r>
              <a:rPr lang="tr-TR" altLang="tr-TR" sz="3600" b="1" smtClean="0"/>
              <a:t>"Labium = Altdudak"dır. </a:t>
            </a:r>
            <a:br>
              <a:rPr lang="tr-TR" altLang="tr-TR" sz="3600" b="1" smtClean="0"/>
            </a:br>
            <a:r>
              <a:rPr lang="tr-TR" altLang="tr-TR" sz="2400" smtClean="0"/>
              <a:t/>
            </a:r>
            <a:br>
              <a:rPr lang="tr-TR" altLang="tr-TR" sz="2400" smtClean="0"/>
            </a:br>
            <a:endParaRPr lang="tr-TR" altLang="tr-TR" sz="2400" smtClean="0"/>
          </a:p>
        </p:txBody>
      </p:sp>
    </p:spTree>
    <p:extLst>
      <p:ext uri="{BB962C8B-B14F-4D97-AF65-F5344CB8AC3E}">
        <p14:creationId xmlns:p14="http://schemas.microsoft.com/office/powerpoint/2010/main" val="1933358283"/>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3"/>
          <p:cNvSpPr>
            <a:spLocks noGrp="1"/>
          </p:cNvSpPr>
          <p:nvPr>
            <p:ph type="body" idx="1"/>
          </p:nvPr>
        </p:nvSpPr>
        <p:spPr>
          <a:xfrm>
            <a:off x="457200" y="260350"/>
            <a:ext cx="8229600" cy="5865813"/>
          </a:xfrm>
        </p:spPr>
        <p:txBody>
          <a:bodyPr/>
          <a:lstStyle/>
          <a:p>
            <a:r>
              <a:rPr lang="tr-TR" altLang="tr-TR" sz="2800" b="1" i="1" smtClean="0"/>
              <a:t>Konum Olarak Ağız (Baş) Tipleri: </a:t>
            </a:r>
          </a:p>
          <a:p>
            <a:r>
              <a:rPr lang="tr-TR" altLang="tr-TR" sz="2800" b="1" smtClean="0"/>
              <a:t>Böceklerde ağız her zaman ön tarafa ya da alt tarafa yerleşmiştir. </a:t>
            </a:r>
          </a:p>
          <a:p>
            <a:r>
              <a:rPr lang="tr-TR" altLang="tr-TR" sz="2800" smtClean="0"/>
              <a:t>Ağız üyelerinin, vücudun eksenine göre eğimi gözönüne alınarak, ağız tipleri, konum bakımından, genel olarak şu gruplara ayrılır:</a:t>
            </a:r>
          </a:p>
          <a:p>
            <a:r>
              <a:rPr lang="tr-TR" altLang="tr-TR" sz="2800" smtClean="0"/>
              <a:t> </a:t>
            </a:r>
          </a:p>
        </p:txBody>
      </p:sp>
    </p:spTree>
    <p:extLst>
      <p:ext uri="{BB962C8B-B14F-4D97-AF65-F5344CB8AC3E}">
        <p14:creationId xmlns:p14="http://schemas.microsoft.com/office/powerpoint/2010/main" val="3157943783"/>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 Başlık"/>
          <p:cNvSpPr>
            <a:spLocks noGrp="1"/>
          </p:cNvSpPr>
          <p:nvPr>
            <p:ph type="title"/>
          </p:nvPr>
        </p:nvSpPr>
        <p:spPr>
          <a:xfrm>
            <a:off x="285750" y="3429000"/>
            <a:ext cx="8229600" cy="2928938"/>
          </a:xfrm>
        </p:spPr>
        <p:txBody>
          <a:bodyPr/>
          <a:lstStyle/>
          <a:p>
            <a:pPr eaLnBrk="1" hangingPunct="1"/>
            <a:r>
              <a:rPr lang="tr-TR" altLang="tr-TR" sz="2800" smtClean="0"/>
              <a:t/>
            </a:r>
            <a:br>
              <a:rPr lang="tr-TR" altLang="tr-TR" sz="2800" smtClean="0"/>
            </a:br>
            <a:r>
              <a:rPr lang="tr-TR" altLang="tr-TR" sz="4000" b="1" smtClean="0"/>
              <a:t>"Orthognath = Düşey Yönelmiş Ağız" </a:t>
            </a:r>
            <a:r>
              <a:rPr lang="tr-TR" altLang="tr-TR" sz="4000" smtClean="0"/>
              <a:t>tipinde, ağız üyeleri vücut eksenine dik durur; ağız aşağıya doğru yöneliktir. </a:t>
            </a:r>
            <a:br>
              <a:rPr lang="tr-TR" altLang="tr-TR" sz="4000" smtClean="0"/>
            </a:br>
            <a:r>
              <a:rPr lang="tr-TR" altLang="tr-TR" sz="4000" smtClean="0"/>
              <a:t> </a:t>
            </a:r>
            <a:r>
              <a:rPr lang="tr-TR" altLang="tr-TR" sz="2800" smtClean="0"/>
              <a:t>a) Orthognath (cırcırböceklerinde), </a:t>
            </a:r>
            <a:r>
              <a:rPr lang="tr-TR" altLang="tr-TR" sz="4000" smtClean="0"/>
              <a:t/>
            </a:r>
            <a:br>
              <a:rPr lang="tr-TR" altLang="tr-TR" sz="4000" smtClean="0"/>
            </a:br>
            <a:endParaRPr lang="tr-TR" altLang="tr-TR" sz="4000" smtClean="0"/>
          </a:p>
        </p:txBody>
      </p:sp>
      <p:pic>
        <p:nvPicPr>
          <p:cNvPr id="91139" name="Picture 1"/>
          <p:cNvPicPr>
            <a:picLocks noChangeAspect="1" noChangeArrowheads="1"/>
          </p:cNvPicPr>
          <p:nvPr/>
        </p:nvPicPr>
        <p:blipFill>
          <a:blip r:embed="rId2">
            <a:grayscl/>
            <a:biLevel thresh="50000"/>
            <a:extLst>
              <a:ext uri="{28A0092B-C50C-407E-A947-70E740481C1C}">
                <a14:useLocalDpi xmlns:a14="http://schemas.microsoft.com/office/drawing/2010/main" val="0"/>
              </a:ext>
            </a:extLst>
          </a:blip>
          <a:srcRect/>
          <a:stretch>
            <a:fillRect/>
          </a:stretch>
        </p:blipFill>
        <p:spPr bwMode="auto">
          <a:xfrm>
            <a:off x="755650" y="188913"/>
            <a:ext cx="7650163"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8061165"/>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p:cNvSpPr>
            <a:spLocks noGrp="1"/>
          </p:cNvSpPr>
          <p:nvPr>
            <p:ph type="body" idx="1"/>
          </p:nvPr>
        </p:nvSpPr>
        <p:spPr>
          <a:xfrm>
            <a:off x="457200" y="3429000"/>
            <a:ext cx="8229600" cy="3168650"/>
          </a:xfrm>
        </p:spPr>
        <p:txBody>
          <a:bodyPr/>
          <a:lstStyle/>
          <a:p>
            <a:r>
              <a:rPr lang="tr-TR" altLang="tr-TR" b="1" smtClean="0"/>
              <a:t>"Prognath = Eğik Yönelmiş Ağız" </a:t>
            </a:r>
            <a:r>
              <a:rPr lang="tr-TR" altLang="tr-TR" smtClean="0"/>
              <a:t>tipinde ağız üyeleri öne doğru yöneliktir; ağız ön-aşağıya doğru eğilmiştir.</a:t>
            </a:r>
            <a:br>
              <a:rPr lang="tr-TR" altLang="tr-TR" smtClean="0"/>
            </a:br>
            <a:endParaRPr lang="tr-TR" altLang="tr-TR" smtClean="0"/>
          </a:p>
          <a:p>
            <a:r>
              <a:rPr lang="tr-TR" altLang="tr-TR" smtClean="0"/>
              <a:t>b) Prognath (birçok kınkanatlıda, </a:t>
            </a:r>
            <a:br>
              <a:rPr lang="tr-TR" altLang="tr-TR" smtClean="0"/>
            </a:br>
            <a:endParaRPr lang="tr-TR" altLang="tr-TR" smtClean="0"/>
          </a:p>
        </p:txBody>
      </p:sp>
      <p:pic>
        <p:nvPicPr>
          <p:cNvPr id="92163" name="Picture 1"/>
          <p:cNvPicPr>
            <a:picLocks noChangeAspect="1" noChangeArrowheads="1"/>
          </p:cNvPicPr>
          <p:nvPr/>
        </p:nvPicPr>
        <p:blipFill>
          <a:blip r:embed="rId2">
            <a:grayscl/>
            <a:biLevel thresh="50000"/>
            <a:extLst>
              <a:ext uri="{28A0092B-C50C-407E-A947-70E740481C1C}">
                <a14:useLocalDpi xmlns:a14="http://schemas.microsoft.com/office/drawing/2010/main" val="0"/>
              </a:ext>
            </a:extLst>
          </a:blip>
          <a:srcRect/>
          <a:stretch>
            <a:fillRect/>
          </a:stretch>
        </p:blipFill>
        <p:spPr bwMode="auto">
          <a:xfrm>
            <a:off x="755650" y="188913"/>
            <a:ext cx="7650163"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140258"/>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3"/>
          <p:cNvSpPr>
            <a:spLocks noGrp="1"/>
          </p:cNvSpPr>
          <p:nvPr>
            <p:ph type="body" idx="1"/>
          </p:nvPr>
        </p:nvSpPr>
        <p:spPr>
          <a:xfrm>
            <a:off x="468313" y="3357563"/>
            <a:ext cx="8229600" cy="2841625"/>
          </a:xfrm>
        </p:spPr>
        <p:txBody>
          <a:bodyPr/>
          <a:lstStyle/>
          <a:p>
            <a:r>
              <a:rPr lang="tr-TR" altLang="tr-TR" b="1" smtClean="0"/>
              <a:t>"Hypognath = Arkaya Yönelmiş Ağız" </a:t>
            </a:r>
            <a:r>
              <a:rPr lang="tr-TR" altLang="tr-TR" smtClean="0"/>
              <a:t>tipinde, ağız üyeleri ve ağzın kendisi öne doğru yönelmiştir.</a:t>
            </a:r>
            <a:br>
              <a:rPr lang="tr-TR" altLang="tr-TR" smtClean="0"/>
            </a:br>
            <a:r>
              <a:rPr lang="tr-TR" altLang="tr-TR" smtClean="0"/>
              <a:t/>
            </a:r>
            <a:br>
              <a:rPr lang="tr-TR" altLang="tr-TR" smtClean="0"/>
            </a:br>
            <a:r>
              <a:rPr lang="tr-TR" altLang="tr-TR" smtClean="0"/>
              <a:t> c) Hypognath (Thripidae = saçakkan</a:t>
            </a:r>
            <a:r>
              <a:rPr lang="tr-TR" altLang="tr-TR" smtClean="0">
                <a:latin typeface="Arial" pitchFamily="34" charset="0"/>
              </a:rPr>
              <a:t>at</a:t>
            </a:r>
            <a:r>
              <a:rPr lang="tr-TR" altLang="tr-TR" smtClean="0"/>
              <a:t>lılarda) </a:t>
            </a:r>
            <a:r>
              <a:rPr lang="tr-TR" altLang="tr-TR" smtClean="0">
                <a:latin typeface="Arial" pitchFamily="34" charset="0"/>
              </a:rPr>
              <a:t/>
            </a:r>
            <a:br>
              <a:rPr lang="tr-TR" altLang="tr-TR" smtClean="0">
                <a:latin typeface="Arial" pitchFamily="34" charset="0"/>
              </a:rPr>
            </a:br>
            <a:endParaRPr lang="tr-TR" altLang="tr-TR" smtClean="0">
              <a:latin typeface="Arial" pitchFamily="34" charset="0"/>
            </a:endParaRPr>
          </a:p>
        </p:txBody>
      </p:sp>
      <p:pic>
        <p:nvPicPr>
          <p:cNvPr id="93187" name="Picture 1"/>
          <p:cNvPicPr>
            <a:picLocks noChangeAspect="1" noChangeArrowheads="1"/>
          </p:cNvPicPr>
          <p:nvPr/>
        </p:nvPicPr>
        <p:blipFill>
          <a:blip r:embed="rId2">
            <a:grayscl/>
            <a:biLevel thresh="50000"/>
            <a:extLst>
              <a:ext uri="{28A0092B-C50C-407E-A947-70E740481C1C}">
                <a14:useLocalDpi xmlns:a14="http://schemas.microsoft.com/office/drawing/2010/main" val="0"/>
              </a:ext>
            </a:extLst>
          </a:blip>
          <a:srcRect/>
          <a:stretch>
            <a:fillRect/>
          </a:stretch>
        </p:blipFill>
        <p:spPr bwMode="auto">
          <a:xfrm>
            <a:off x="755650" y="188913"/>
            <a:ext cx="7650163"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3601574"/>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1 Başlık"/>
          <p:cNvSpPr>
            <a:spLocks noGrp="1"/>
          </p:cNvSpPr>
          <p:nvPr>
            <p:ph type="title"/>
          </p:nvPr>
        </p:nvSpPr>
        <p:spPr>
          <a:xfrm>
            <a:off x="500063" y="0"/>
            <a:ext cx="8229600" cy="1143000"/>
          </a:xfrm>
        </p:spPr>
        <p:txBody>
          <a:bodyPr/>
          <a:lstStyle/>
          <a:p>
            <a:pPr eaLnBrk="1" hangingPunct="1"/>
            <a:r>
              <a:rPr lang="tr-TR" altLang="tr-TR" b="1" i="1" smtClean="0"/>
              <a:t>İşlev Bakımından Ağız Tipleri</a:t>
            </a:r>
            <a:endParaRPr lang="tr-TR" altLang="tr-TR" smtClean="0"/>
          </a:p>
        </p:txBody>
      </p:sp>
      <p:sp>
        <p:nvSpPr>
          <p:cNvPr id="94211" name="2 İçerik Yer Tutucusu"/>
          <p:cNvSpPr>
            <a:spLocks noGrp="1"/>
          </p:cNvSpPr>
          <p:nvPr>
            <p:ph idx="1"/>
          </p:nvPr>
        </p:nvSpPr>
        <p:spPr>
          <a:xfrm>
            <a:off x="457200" y="1071563"/>
            <a:ext cx="8229600" cy="5643562"/>
          </a:xfrm>
        </p:spPr>
        <p:txBody>
          <a:bodyPr/>
          <a:lstStyle/>
          <a:p>
            <a:pPr eaLnBrk="1" hangingPunct="1"/>
            <a:r>
              <a:rPr lang="tr-TR" altLang="tr-TR" sz="2200" i="1" smtClean="0"/>
              <a:t>Alınan besinin yapısına (sıvı, katı) ya da alınma şekline göre değişik ağız tipleri gelişmiştir. </a:t>
            </a:r>
          </a:p>
          <a:p>
            <a:pPr eaLnBrk="1" hangingPunct="1"/>
            <a:r>
              <a:rPr lang="tr-TR" altLang="tr-TR" sz="2200" i="1" smtClean="0"/>
              <a:t>Ağız yapısı, özellikle böceklerle savaşımda kullanılacak ilacın seçiminde dikkate alınması gereken bir husustur.</a:t>
            </a:r>
            <a:endParaRPr lang="tr-TR" altLang="tr-TR" sz="2200" smtClean="0"/>
          </a:p>
          <a:p>
            <a:pPr eaLnBrk="1" hangingPunct="1"/>
            <a:r>
              <a:rPr lang="tr-TR" altLang="tr-TR" sz="2200" smtClean="0"/>
              <a:t>Örneğin</a:t>
            </a:r>
            <a:r>
              <a:rPr lang="tr-TR" altLang="tr-TR" sz="2200" i="1" smtClean="0"/>
              <a:t>, bitkilerin iletim demetlerinden özsuyu emen bir zararlıya bitki yüzeyinde kalan bir ilaç serpmek sonuca götürmez. </a:t>
            </a:r>
          </a:p>
          <a:p>
            <a:pPr eaLnBrk="1" hangingPunct="1"/>
            <a:endParaRPr lang="tr-TR" altLang="tr-TR" sz="2200" smtClean="0"/>
          </a:p>
          <a:p>
            <a:pPr eaLnBrk="1" hangingPunct="1"/>
            <a:r>
              <a:rPr lang="tr-TR" altLang="tr-TR" smtClean="0"/>
              <a:t>Ağız tipleri;</a:t>
            </a:r>
          </a:p>
          <a:p>
            <a:pPr eaLnBrk="1" hangingPunct="1"/>
            <a:r>
              <a:rPr lang="tr-TR" altLang="tr-TR" b="1" smtClean="0"/>
              <a:t>1.Çiğneyici  Ağız Tipi </a:t>
            </a:r>
          </a:p>
          <a:p>
            <a:pPr eaLnBrk="1" hangingPunct="1"/>
            <a:r>
              <a:rPr lang="tr-TR" altLang="tr-TR" b="1" smtClean="0"/>
              <a:t>2.Yalayıcı-Emici Ağız Tipi </a:t>
            </a:r>
          </a:p>
          <a:p>
            <a:pPr eaLnBrk="1" hangingPunct="1"/>
            <a:r>
              <a:rPr lang="tr-TR" altLang="tr-TR" b="1" smtClean="0"/>
              <a:t>3.Emici Ağız Tipi </a:t>
            </a:r>
          </a:p>
          <a:p>
            <a:pPr eaLnBrk="1" hangingPunct="1"/>
            <a:r>
              <a:rPr lang="tr-TR" altLang="tr-TR" b="1" smtClean="0"/>
              <a:t>4. Sokucu-Emici Ağız Tipi </a:t>
            </a:r>
            <a:endParaRPr lang="tr-TR" altLang="tr-TR" smtClean="0"/>
          </a:p>
        </p:txBody>
      </p:sp>
    </p:spTree>
    <p:extLst>
      <p:ext uri="{BB962C8B-B14F-4D97-AF65-F5344CB8AC3E}">
        <p14:creationId xmlns:p14="http://schemas.microsoft.com/office/powerpoint/2010/main" val="225357943"/>
      </p:ext>
    </p:extLst>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2 İçerik Yer Tutucusu"/>
          <p:cNvSpPr>
            <a:spLocks noGrp="1"/>
          </p:cNvSpPr>
          <p:nvPr>
            <p:ph idx="1"/>
          </p:nvPr>
        </p:nvSpPr>
        <p:spPr>
          <a:xfrm>
            <a:off x="0" y="0"/>
            <a:ext cx="8858250" cy="3071813"/>
          </a:xfrm>
        </p:spPr>
        <p:txBody>
          <a:bodyPr/>
          <a:lstStyle/>
          <a:p>
            <a:pPr eaLnBrk="1" hangingPunct="1">
              <a:lnSpc>
                <a:spcPct val="90000"/>
              </a:lnSpc>
              <a:buFont typeface="Arial" pitchFamily="34" charset="0"/>
              <a:buNone/>
            </a:pPr>
            <a:r>
              <a:rPr lang="tr-TR" altLang="tr-TR" sz="4000" b="1" smtClean="0"/>
              <a:t>      Çiğneyici (Orthopteroid) Ağız Tipi </a:t>
            </a:r>
            <a:endParaRPr lang="tr-TR" altLang="tr-TR" sz="4000" b="1" smtClean="0">
              <a:latin typeface="Arial" pitchFamily="34" charset="0"/>
            </a:endParaRPr>
          </a:p>
          <a:p>
            <a:pPr eaLnBrk="1" hangingPunct="1"/>
            <a:r>
              <a:rPr lang="tr-TR" altLang="tr-TR" sz="2400" i="1" smtClean="0"/>
              <a:t>En ilkel ve temel ağız tipi, çiğneyici ağız tipidir. </a:t>
            </a:r>
          </a:p>
          <a:p>
            <a:pPr eaLnBrk="1" hangingPunct="1"/>
            <a:r>
              <a:rPr lang="tr-TR" altLang="tr-TR" sz="2400" i="1" smtClean="0"/>
              <a:t>Diğer ağız tiplerinin bu tipten türediği varsayılır. </a:t>
            </a:r>
          </a:p>
          <a:p>
            <a:pPr eaLnBrk="1" hangingPunct="1">
              <a:lnSpc>
                <a:spcPct val="90000"/>
              </a:lnSpc>
              <a:buFont typeface="Arial" pitchFamily="34" charset="0"/>
              <a:buNone/>
            </a:pPr>
            <a:r>
              <a:rPr lang="tr-TR" altLang="tr-TR" sz="2400" smtClean="0"/>
              <a:t>Mandibulun iç kenarı birçok dişçikle donatılmıştır. </a:t>
            </a:r>
          </a:p>
          <a:p>
            <a:pPr eaLnBrk="1" hangingPunct="1">
              <a:lnSpc>
                <a:spcPct val="90000"/>
              </a:lnSpc>
            </a:pPr>
            <a:r>
              <a:rPr lang="tr-TR" altLang="tr-TR" sz="2400" smtClean="0"/>
              <a:t>Bunlar besinlerin ısırılmasında ve  çiğnenmesinde rol oynar. </a:t>
            </a:r>
          </a:p>
          <a:p>
            <a:pPr eaLnBrk="1" hangingPunct="1">
              <a:lnSpc>
                <a:spcPct val="90000"/>
              </a:lnSpc>
            </a:pPr>
            <a:r>
              <a:rPr lang="tr-TR" altLang="tr-TR" sz="2400" smtClean="0"/>
              <a:t>Mandibulun uç kısımlarındaki dikenler tutmak ve ısırmak için daha uzun ve sivri olmasına karşın, kaideye yakın olanlar biraz daha küt ve çiğnemek için özelleşmiştir.</a:t>
            </a:r>
            <a:br>
              <a:rPr lang="tr-TR" altLang="tr-TR" sz="2400" smtClean="0"/>
            </a:br>
            <a:r>
              <a:rPr lang="tr-TR" altLang="tr-TR" sz="2400" smtClean="0"/>
              <a:t>Çekirgelerde, hamamböceklerinde bulunur.</a:t>
            </a:r>
          </a:p>
        </p:txBody>
      </p:sp>
      <p:pic>
        <p:nvPicPr>
          <p:cNvPr id="952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0338" y="3629025"/>
            <a:ext cx="4286250" cy="322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6131434"/>
      </p:ext>
    </p:extLst>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2 İçerik Yer Tutucusu"/>
          <p:cNvSpPr>
            <a:spLocks noGrp="1"/>
          </p:cNvSpPr>
          <p:nvPr>
            <p:ph idx="1"/>
          </p:nvPr>
        </p:nvSpPr>
        <p:spPr>
          <a:xfrm>
            <a:off x="0" y="188913"/>
            <a:ext cx="8472488" cy="4214812"/>
          </a:xfrm>
        </p:spPr>
        <p:txBody>
          <a:bodyPr/>
          <a:lstStyle/>
          <a:p>
            <a:pPr eaLnBrk="1" hangingPunct="1">
              <a:lnSpc>
                <a:spcPct val="80000"/>
              </a:lnSpc>
            </a:pPr>
            <a:r>
              <a:rPr lang="tr-TR" altLang="tr-TR" sz="2800" b="1" smtClean="0"/>
              <a:t>Yalayıcı-Emici Ağız Tipi</a:t>
            </a:r>
          </a:p>
          <a:p>
            <a:pPr eaLnBrk="1" hangingPunct="1">
              <a:lnSpc>
                <a:spcPct val="80000"/>
              </a:lnSpc>
            </a:pPr>
            <a:r>
              <a:rPr lang="tr-TR" altLang="tr-TR" sz="2800" smtClean="0"/>
              <a:t>Çiğneyici  ağız tipine en yakın ağız tipidir. </a:t>
            </a:r>
          </a:p>
          <a:p>
            <a:pPr eaLnBrk="1" hangingPunct="1">
              <a:lnSpc>
                <a:spcPct val="80000"/>
              </a:lnSpc>
            </a:pPr>
            <a:r>
              <a:rPr lang="tr-TR" altLang="tr-TR" sz="2800" smtClean="0"/>
              <a:t>Bu ağız tipinde emme ödevini görebilmek için altçene (maksilla) ve altdudak (labium) hafifçe dirsek şeklinde bükülebilir.</a:t>
            </a:r>
          </a:p>
          <a:p>
            <a:pPr eaLnBrk="1" hangingPunct="1">
              <a:lnSpc>
                <a:spcPct val="80000"/>
              </a:lnSpc>
            </a:pPr>
            <a:r>
              <a:rPr lang="tr-TR" altLang="tr-TR" sz="2800" smtClean="0"/>
              <a:t/>
            </a:r>
            <a:br>
              <a:rPr lang="tr-TR" altLang="tr-TR" sz="2800" smtClean="0"/>
            </a:br>
            <a:r>
              <a:rPr lang="tr-TR" altLang="tr-TR" sz="2800" smtClean="0"/>
              <a:t>Altçene ve altdudak birleşerek </a:t>
            </a:r>
            <a:r>
              <a:rPr lang="tr-TR" altLang="tr-TR" sz="2800" b="1" smtClean="0"/>
              <a:t>"LabiomaxiIler Sistem"i </a:t>
            </a:r>
            <a:r>
              <a:rPr lang="tr-TR" altLang="tr-TR" sz="2800" smtClean="0"/>
              <a:t>oluşturur. </a:t>
            </a:r>
          </a:p>
          <a:p>
            <a:pPr eaLnBrk="1" hangingPunct="1">
              <a:lnSpc>
                <a:spcPct val="80000"/>
              </a:lnSpc>
            </a:pPr>
            <a:r>
              <a:rPr lang="tr-TR" altLang="tr-TR" sz="2800" smtClean="0"/>
              <a:t>Altdudağın (labium) dil (glossum)  kısımları  birleşerek uzun  bir emme oluğu  meydana getirirler.</a:t>
            </a:r>
          </a:p>
          <a:p>
            <a:pPr eaLnBrk="1" hangingPunct="1">
              <a:lnSpc>
                <a:spcPct val="80000"/>
              </a:lnSpc>
            </a:pPr>
            <a:endParaRPr lang="tr-TR" altLang="tr-TR" sz="2800" smtClean="0"/>
          </a:p>
          <a:p>
            <a:pPr eaLnBrk="1" hangingPunct="1">
              <a:lnSpc>
                <a:spcPct val="80000"/>
              </a:lnSpc>
            </a:pPr>
            <a:r>
              <a:rPr lang="tr-TR" altLang="tr-TR" sz="2800" b="1" smtClean="0"/>
              <a:t>Bu tip ağza arılarda rastlanır.</a:t>
            </a:r>
          </a:p>
        </p:txBody>
      </p:sp>
      <p:pic>
        <p:nvPicPr>
          <p:cNvPr id="962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59563" y="3644900"/>
            <a:ext cx="2000250"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5261241"/>
      </p:ext>
    </p:extLst>
  </p:cSld>
  <p:clrMapOvr>
    <a:masterClrMapping/>
  </p:clrMapOvr>
  <p:transition>
    <p:wipe dir="d"/>
  </p:transition>
</p:sld>
</file>

<file path=ppt/theme/theme1.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643</Words>
  <Application>Microsoft Office PowerPoint</Application>
  <PresentationFormat>Ekran Gösterisi (4:3)</PresentationFormat>
  <Paragraphs>71</Paragraphs>
  <Slides>15</Slides>
  <Notes>0</Notes>
  <HiddenSlides>0</HiddenSlides>
  <MMClips>0</MMClips>
  <ScaleCrop>false</ScaleCrop>
  <HeadingPairs>
    <vt:vector size="4" baseType="variant">
      <vt:variant>
        <vt:lpstr>Tema</vt:lpstr>
      </vt:variant>
      <vt:variant>
        <vt:i4>2</vt:i4>
      </vt:variant>
      <vt:variant>
        <vt:lpstr>Slayt Başlıkları</vt:lpstr>
      </vt:variant>
      <vt:variant>
        <vt:i4>15</vt:i4>
      </vt:variant>
    </vt:vector>
  </HeadingPairs>
  <TitlesOfParts>
    <vt:vector size="17" baseType="lpstr">
      <vt:lpstr>1_Ofis Teması</vt:lpstr>
      <vt:lpstr>2_Ofis Teması</vt:lpstr>
      <vt:lpstr>3. Hafta</vt:lpstr>
      <vt:lpstr>AĞIZ TİPLERİ VE AĞIZ PARÇALARI   Gerçek ağız üyeleri olarak çift yapıda "Mandibul = Üstçene“   "Maxilla = Maksilla = Altçene"  ve daha sonra ikincil olarak kaynaşarak çift yapısını kaybetmiş   "Labium = Altdudak"dır.   </vt:lpstr>
      <vt:lpstr>PowerPoint Sunusu</vt:lpstr>
      <vt:lpstr> "Orthognath = Düşey Yönelmiş Ağız" tipinde, ağız üyeleri vücut eksenine dik durur; ağız aşağıya doğru yöneliktir.   a) Orthognath (cırcırböceklerinde),  </vt:lpstr>
      <vt:lpstr>PowerPoint Sunusu</vt:lpstr>
      <vt:lpstr>PowerPoint Sunusu</vt:lpstr>
      <vt:lpstr>İşlev Bakımından Ağız Tipleri</vt:lpstr>
      <vt:lpstr>PowerPoint Sunusu</vt:lpstr>
      <vt:lpstr>PowerPoint Sunusu</vt:lpstr>
      <vt:lpstr>PowerPoint Sunusu</vt:lpstr>
      <vt:lpstr>PowerPoint Sunusu</vt:lpstr>
      <vt:lpstr>PowerPoint Sunusu</vt:lpstr>
      <vt:lpstr>Sokucu-Emici Ağız Tipi </vt:lpstr>
      <vt:lpstr>PowerPoint Sunusu</vt:lpstr>
      <vt:lpstr>İki İğneli (Emici Uçlu Ağız Tipi   Bazı sineklerde görülür. Mandibul (iğnesi ile birlikte)  tamamen  kaybolmuş;  maksillanın  ise  sadece  palpusu  kalmıştır.  Labiumun oluşturduğu olukta yalnız iki iğne bulunur.  Bu iğnelerden biri hipofarinksten, diğeri labrumdan yapılmıştır.  Tükrükkanalı yine hipofarinks içindeki delik, emmekanalı ise hipofarinks ile labrum arasındaki boşluktur.  Delme işi labium (altdudak = ikinci maksilla) tarafından yapılır.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Hafta</dc:title>
  <dc:creator>hp5</dc:creator>
  <cp:lastModifiedBy>hp5</cp:lastModifiedBy>
  <cp:revision>1</cp:revision>
  <dcterms:created xsi:type="dcterms:W3CDTF">2024-10-11T12:51:15Z</dcterms:created>
  <dcterms:modified xsi:type="dcterms:W3CDTF">2024-10-11T12:51:49Z</dcterms:modified>
</cp:coreProperties>
</file>